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Helvetica Neue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HelveticaNeue-boldItalic.fntdata"/><Relationship Id="rId61" Type="http://schemas.openxmlformats.org/officeDocument/2006/relationships/font" Target="fonts/HelveticaNeue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HelveticaNeue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c4f88015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c4f88015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c4f88015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c4f88015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mangle table: https://book.huihoo.com/iptables-tutorial/x4058.htm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bdbc8ec38_2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bdbc8ec38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c4f88015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c4f88015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mangle </a:t>
            </a:r>
            <a:r>
              <a:rPr lang="zh-TW"/>
              <a:t>不常用，直接下一張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c4f88015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c4f88015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bdbc8ec38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bdbc8ec38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c4f88015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c4f88015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bdbc8ec38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bdbc8ec38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talk something about table and chain and rule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bdbc8ec38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bdbc8ec38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-nL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bdbc8ec38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bdbc8ec38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show line number: iptables -L --line-number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c4f8801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c4f8801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bdbc8ec38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2bdbc8ec38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CIDR: https://en.wikipedia.org/wiki/Classless_Inter-Domain_Routing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bdbc8ec38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bdbc8ec38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bdbc8ec38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bdbc8ec38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ca26e230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ca26e230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    ACCOUNTS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angela      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branko      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chofinn     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default     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edger       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henry       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jerry       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phoebe      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| solomon          |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  +------------------+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bdbc8ec38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2bdbc8ec38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environment: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every host can ssh into, user is your </a:t>
            </a:r>
            <a:r>
              <a:rPr b="1" lang="zh-TW">
                <a:solidFill>
                  <a:schemeClr val="dk1"/>
                </a:solidFill>
              </a:rPr>
              <a:t>english name</a:t>
            </a:r>
            <a:r>
              <a:rPr lang="zh-TW">
                <a:solidFill>
                  <a:schemeClr val="dk1"/>
                </a:solidFill>
              </a:rPr>
              <a:t>, password is </a:t>
            </a:r>
            <a:r>
              <a:rPr b="1" lang="zh-TW">
                <a:solidFill>
                  <a:schemeClr val="dk1"/>
                </a:solidFill>
              </a:rPr>
              <a:t>test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cheat sheet: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all the command set at gateway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>
                <a:solidFill>
                  <a:schemeClr val="dk1"/>
                </a:solidFill>
              </a:rPr>
              <a:t>prepare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1. SERVER_IP=&lt;192.168.2.XX&gt;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>
                <a:solidFill>
                  <a:schemeClr val="dk1"/>
                </a:solidFill>
              </a:rPr>
              <a:t>check with `lxc list`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>
                <a:solidFill>
                  <a:schemeClr val="dk1"/>
                </a:solidFill>
              </a:rPr>
              <a:t>if INPUT chain default policy is ACCEPT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1. iptables -A INPUT -i eth0 -s $SERVER_IP -p tcp --sport 22 --dport 1024:65535 -j ACCEPT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2. iptables -A INPUT -j DROP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>
                <a:solidFill>
                  <a:schemeClr val="dk1"/>
                </a:solidFill>
              </a:rPr>
              <a:t>optimal for OUTPUT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1. iptables -A OUTPUT -o eth0 -p tcp --sport 1024:65535 -d $SERVER_IP --dport 22 -j ACCEPT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2. iptables -A OUTPUT -j DROP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bdbc8ec38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2bdbc8ec38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ca26e230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ca26e230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// ssh proxy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// with non-priviledged port: ssh s108321036@lilina.csie.ncnu.edu.tw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// with privileged port: sudo ssh -o 'ProxyCommand nc -p 1000 %h %p' s108321036@lilina.csie.ncnu.edu.tw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bdbc8ec38_2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2bdbc8ec38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2bdbc8ec38_2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2bdbc8ec38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show line number: iptables -L --line-number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ca26e230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2ca26e230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cheat sheet: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all the command set at gateway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>
                <a:solidFill>
                  <a:schemeClr val="dk1"/>
                </a:solidFill>
              </a:rPr>
              <a:t>prepare(at gateway)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1. SERVER_IP=$(host server.lxd | cut -d ‘ ’ -f 4)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2. iptables -F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>
                <a:solidFill>
                  <a:schemeClr val="dk1"/>
                </a:solidFill>
              </a:rPr>
              <a:t>if INPUT chain default policy is ACCEPT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1. iptables -A INPUT -m state --state RELATED,ESTABLISHED -j ACCEPT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2. iptables -A INPUT -j DROP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>
                <a:solidFill>
                  <a:schemeClr val="dk1"/>
                </a:solidFill>
              </a:rPr>
              <a:t>optimal for OUTPUT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1. iptables -A OUTPUT -o eth0 -p tcp --sport 22 -d $SERVER_IP --dport 1024:65535 -j ACCEPT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2. iptables -A OUTPUT -j DROP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c4f88015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c4f88015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c84a17b3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1c84a17b3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bdbc8ec38_2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2bdbc8ec38_2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a604d6a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2a604d6a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2ab78dac0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2ab78dac0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2bdbc8ec38_2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2bdbc8ec38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a604d6a9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2a604d6a9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2a604d6a9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2a604d6a9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zh-TW"/>
              <a:t>at gateway</a:t>
            </a:r>
            <a:endParaRPr b="1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zh-TW"/>
              <a:t>暫時開啟 kernel forward 封包的功能</a:t>
            </a:r>
            <a:endParaRPr/>
          </a:p>
          <a:p>
            <a:pPr indent="-298450" lvl="0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zh-TW"/>
              <a:t> `echo "1" &gt; /proc/sys/net/ipv4/ip_forward`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zh-TW"/>
              <a:t>reboot 後會保留 </a:t>
            </a:r>
            <a:r>
              <a:rPr lang="zh-TW">
                <a:solidFill>
                  <a:schemeClr val="dk1"/>
                </a:solidFill>
              </a:rPr>
              <a:t>kernel forward 封包的功能</a:t>
            </a:r>
            <a:endParaRPr/>
          </a:p>
          <a:p>
            <a:pPr indent="-298450" lvl="1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zh-TW"/>
              <a:t>echo “net.ipv4.ip_forward = 1” | sudo tee -a /etc/sysctl.conf</a:t>
            </a:r>
            <a:endParaRPr/>
          </a:p>
          <a:p>
            <a:pPr indent="-298450" lvl="1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zh-TW"/>
              <a:t>sysctl -p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2a694510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2a694510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2c8814a59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2c8814a59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2bdbc8ec38_2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2bdbc8ec38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c4f88015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c4f88015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2a604d6a9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2a604d6a9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2a604d6a9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2a604d6a9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2a6945101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2a6945101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2c8814a59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2c8814a59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2c8814a59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2c8814a59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作法是 gateway 向內網送應該 SNAT 或 </a:t>
            </a:r>
            <a:r>
              <a:rPr lang="zh-TW"/>
              <a:t>MASQUERADED</a:t>
            </a:r>
            <a:r>
              <a:rPr lang="zh-TW"/>
              <a:t> 或是直接把 web server 的 gateway 設定成轉發流量的 gateway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MASQUERADED</a:t>
            </a:r>
            <a:r>
              <a:rPr lang="zh-TW"/>
              <a:t> 會造成 trace 攻擊 IP 困難，建議最後一種方法，就不須 SNAT 或 MASQUERADED, 與下一頁一起思考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about ICMP and UDP?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 may not need SNAT!!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2d4cd2dba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2d4cd2dba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// run a udp server listen on 12345 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nc -ulp 12345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// send a request of udp on 12345 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nc -u localhost 12345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2cdb4f3d6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2cdb4f3d6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2bdbc8ec38_2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2bdbc8ec38_2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2bdbc8ec38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2bdbc8ec38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2bdbc8ec38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2bdbc8ec38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c4f88015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c4f88015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2bdbc8ec38_2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2bdbc8ec38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2c8814a5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2c8814a5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2cdb4f3d6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2cdb4f3d6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2bdbc8ec38_2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12bdbc8ec38_2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c4f88015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c4f88015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// ifconfig, route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apt install net-tools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c4f88015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c4f88015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c4f88015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c4f88015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4f88015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c4f88015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ms15.voip.edu.tw/~jerry/archive/labMeeting/99-our-network.yaml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gif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gif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linux.vbird.org/linux_server/centos6/0250simple_firewall.php#netfilter_syntax_policy" TargetMode="External"/><Relationship Id="rId4" Type="http://schemas.openxmlformats.org/officeDocument/2006/relationships/hyperlink" Target="https://www.digitalocean.com/community/tutorials/how-to-list-and-delete-iptables-firewall-rules#deleting-rules-by-specification" TargetMode="External"/><Relationship Id="rId5" Type="http://schemas.openxmlformats.org/officeDocument/2006/relationships/hyperlink" Target="https://www.youtube.com/watch?v=y4e_B6PdX8A&amp;feature=emb_title&amp;ab_channel=CloudNativeTaiwan" TargetMode="External"/><Relationship Id="rId6" Type="http://schemas.openxmlformats.org/officeDocument/2006/relationships/hyperlink" Target="https://medium.com/@misscoming/packet-%E6%B2%92%E6%9C%89%E8%B7%91%E5%88%B0-iptables-%E7%9A%84-nat-table-%E8%8A%B1%E4%BA%86%E6%88%91%E4%B8%80%E5%A4%A9%E5%8D%8A-704d20d0c6f0" TargetMode="External"/><Relationship Id="rId7" Type="http://schemas.openxmlformats.org/officeDocument/2006/relationships/hyperlink" Target="https://manpages.debian.org/jessie/conntrack/conntrack.8.en.html" TargetMode="External"/><Relationship Id="rId8" Type="http://schemas.openxmlformats.org/officeDocument/2006/relationships/hyperlink" Target="https://linux.die.net/man/8/iptstat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30283" y="8187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</a:t>
            </a:r>
            <a:endParaRPr/>
          </a:p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</a:t>
            </a:r>
            <a:r>
              <a:rPr lang="zh-TW"/>
              <a:t>組成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8520600" cy="37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Chain: </a:t>
            </a:r>
            <a:r>
              <a:rPr lang="zh-TW"/>
              <a:t>封包發生的時間點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INPUT, OUTPUT, FORWARD, PREGROUTING, POSTROUTING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Table: 相同 rule 的集合體，同個 tables 內的 Chain 都有相同的目的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raw table: 最早進入的 table，在 </a:t>
            </a:r>
            <a:r>
              <a:rPr b="1" lang="zh-TW"/>
              <a:t>conntrack</a:t>
            </a:r>
            <a:r>
              <a:rPr lang="zh-TW"/>
              <a:t> 呼叫前做的處理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zh-TW"/>
              <a:t>filter table</a:t>
            </a:r>
            <a:r>
              <a:rPr lang="zh-TW"/>
              <a:t>: 進入本機的封包(default)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zh-TW"/>
              <a:t>nat table</a:t>
            </a:r>
            <a:r>
              <a:rPr lang="zh-TW"/>
              <a:t>: 掌管 SNAT, </a:t>
            </a:r>
            <a:r>
              <a:rPr lang="zh-TW"/>
              <a:t>MASQUARED,</a:t>
            </a:r>
            <a:r>
              <a:rPr lang="zh-TW"/>
              <a:t> DNAT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通常作用於 PREROUTING chain 與 POSTROUTING chain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mangle: 跟 packet 的 metadata 有關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/>
              <a:t>TOS(type of service)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/>
              <a:t>TTL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/>
              <a:t>MARK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/>
              <a:t>SECMARK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zh-TW"/>
              <a:t>CONNSECMARK</a:t>
            </a:r>
            <a:endParaRPr/>
          </a:p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basic packet flow</a:t>
            </a:r>
            <a:endParaRPr/>
          </a:p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</a:t>
            </a:r>
            <a:r>
              <a:rPr lang="zh-TW"/>
              <a:t>封包流動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563" y="1152475"/>
            <a:ext cx="471487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封包流動(</a:t>
            </a:r>
            <a:r>
              <a:rPr lang="zh-TW"/>
              <a:t>到本機資源</a:t>
            </a:r>
            <a:r>
              <a:rPr lang="zh-TW"/>
              <a:t>)</a:t>
            </a:r>
            <a:endParaRPr/>
          </a:p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8396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50" y="1249377"/>
            <a:ext cx="5547800" cy="320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26"/>
          <p:cNvGrpSpPr/>
          <p:nvPr/>
        </p:nvGrpSpPr>
        <p:grpSpPr>
          <a:xfrm>
            <a:off x="235500" y="3594500"/>
            <a:ext cx="1474500" cy="1136700"/>
            <a:chOff x="311700" y="3594500"/>
            <a:chExt cx="1474500" cy="1136700"/>
          </a:xfrm>
        </p:grpSpPr>
        <p:sp>
          <p:nvSpPr>
            <p:cNvPr id="158" name="Google Shape;158;p26"/>
            <p:cNvSpPr txBox="1"/>
            <p:nvPr/>
          </p:nvSpPr>
          <p:spPr>
            <a:xfrm>
              <a:off x="311700" y="3899900"/>
              <a:ext cx="1304400" cy="8313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在這根據 nat table 可以做 DNAT</a:t>
              </a:r>
              <a:endParaRPr/>
            </a:p>
          </p:txBody>
        </p:sp>
        <p:cxnSp>
          <p:nvCxnSpPr>
            <p:cNvPr id="159" name="Google Shape;159;p26"/>
            <p:cNvCxnSpPr>
              <a:stCxn id="158" idx="0"/>
            </p:cNvCxnSpPr>
            <p:nvPr/>
          </p:nvCxnSpPr>
          <p:spPr>
            <a:xfrm rot="-5400000">
              <a:off x="1222350" y="3336050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0" name="Google Shape;160;p26"/>
          <p:cNvGrpSpPr/>
          <p:nvPr/>
        </p:nvGrpSpPr>
        <p:grpSpPr>
          <a:xfrm>
            <a:off x="150450" y="2657425"/>
            <a:ext cx="1474500" cy="921000"/>
            <a:chOff x="226650" y="2657425"/>
            <a:chExt cx="1474500" cy="921000"/>
          </a:xfrm>
        </p:grpSpPr>
        <p:sp>
          <p:nvSpPr>
            <p:cNvPr id="161" name="Google Shape;161;p26"/>
            <p:cNvSpPr txBox="1"/>
            <p:nvPr/>
          </p:nvSpPr>
          <p:spPr>
            <a:xfrm>
              <a:off x="226650" y="2962825"/>
              <a:ext cx="1304400" cy="61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根據 routing table </a:t>
              </a:r>
              <a:r>
                <a:rPr lang="zh-TW">
                  <a:solidFill>
                    <a:schemeClr val="dk1"/>
                  </a:solidFill>
                </a:rPr>
                <a:t>路由</a:t>
              </a:r>
              <a:endParaRPr/>
            </a:p>
          </p:txBody>
        </p:sp>
        <p:cxnSp>
          <p:nvCxnSpPr>
            <p:cNvPr id="162" name="Google Shape;162;p26"/>
            <p:cNvCxnSpPr>
              <a:stCxn id="161" idx="0"/>
            </p:cNvCxnSpPr>
            <p:nvPr/>
          </p:nvCxnSpPr>
          <p:spPr>
            <a:xfrm rot="-5400000">
              <a:off x="1137300" y="2398975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3" name="Google Shape;163;p26"/>
          <p:cNvGrpSpPr/>
          <p:nvPr/>
        </p:nvGrpSpPr>
        <p:grpSpPr>
          <a:xfrm>
            <a:off x="102750" y="1435050"/>
            <a:ext cx="1474500" cy="921000"/>
            <a:chOff x="226650" y="2657425"/>
            <a:chExt cx="1474500" cy="921000"/>
          </a:xfrm>
        </p:grpSpPr>
        <p:sp>
          <p:nvSpPr>
            <p:cNvPr id="164" name="Google Shape;164;p26"/>
            <p:cNvSpPr txBox="1"/>
            <p:nvPr/>
          </p:nvSpPr>
          <p:spPr>
            <a:xfrm>
              <a:off x="226650" y="2962825"/>
              <a:ext cx="1304400" cy="61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對進入封包進行過濾</a:t>
              </a:r>
              <a:endParaRPr/>
            </a:p>
          </p:txBody>
        </p:sp>
        <p:cxnSp>
          <p:nvCxnSpPr>
            <p:cNvPr id="165" name="Google Shape;165;p26"/>
            <p:cNvCxnSpPr>
              <a:stCxn id="164" idx="0"/>
            </p:cNvCxnSpPr>
            <p:nvPr/>
          </p:nvCxnSpPr>
          <p:spPr>
            <a:xfrm rot="-5400000">
              <a:off x="1137300" y="2398975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6" name="Google Shape;166;p26"/>
          <p:cNvGrpSpPr/>
          <p:nvPr/>
        </p:nvGrpSpPr>
        <p:grpSpPr>
          <a:xfrm>
            <a:off x="5215425" y="322200"/>
            <a:ext cx="2749800" cy="928200"/>
            <a:chOff x="5291625" y="398400"/>
            <a:chExt cx="2749800" cy="928200"/>
          </a:xfrm>
        </p:grpSpPr>
        <p:sp>
          <p:nvSpPr>
            <p:cNvPr id="167" name="Google Shape;167;p26"/>
            <p:cNvSpPr txBox="1"/>
            <p:nvPr/>
          </p:nvSpPr>
          <p:spPr>
            <a:xfrm>
              <a:off x="6297525" y="398400"/>
              <a:ext cx="1743900" cy="61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出口流量根據 routing table 路由</a:t>
              </a:r>
              <a:endParaRPr/>
            </a:p>
          </p:txBody>
        </p:sp>
        <p:cxnSp>
          <p:nvCxnSpPr>
            <p:cNvPr id="168" name="Google Shape;168;p26"/>
            <p:cNvCxnSpPr>
              <a:stCxn id="167" idx="1"/>
            </p:cNvCxnSpPr>
            <p:nvPr/>
          </p:nvCxnSpPr>
          <p:spPr>
            <a:xfrm flipH="1">
              <a:off x="5291625" y="706200"/>
              <a:ext cx="1005900" cy="620400"/>
            </a:xfrm>
            <a:prstGeom prst="bentConnector3">
              <a:avLst>
                <a:gd fmla="val 9999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9" name="Google Shape;169;p26"/>
          <p:cNvGrpSpPr/>
          <p:nvPr/>
        </p:nvGrpSpPr>
        <p:grpSpPr>
          <a:xfrm>
            <a:off x="5858100" y="3518300"/>
            <a:ext cx="1584000" cy="915000"/>
            <a:chOff x="-52950" y="2663425"/>
            <a:chExt cx="1584000" cy="915000"/>
          </a:xfrm>
        </p:grpSpPr>
        <p:sp>
          <p:nvSpPr>
            <p:cNvPr id="170" name="Google Shape;170;p26"/>
            <p:cNvSpPr txBox="1"/>
            <p:nvPr/>
          </p:nvSpPr>
          <p:spPr>
            <a:xfrm>
              <a:off x="226650" y="2962825"/>
              <a:ext cx="1304400" cy="61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可以根據出口流量做 SNAT</a:t>
              </a:r>
              <a:endParaRPr/>
            </a:p>
          </p:txBody>
        </p:sp>
        <p:cxnSp>
          <p:nvCxnSpPr>
            <p:cNvPr id="171" name="Google Shape;171;p26"/>
            <p:cNvCxnSpPr>
              <a:stCxn id="170" idx="0"/>
            </p:cNvCxnSpPr>
            <p:nvPr/>
          </p:nvCxnSpPr>
          <p:spPr>
            <a:xfrm flipH="1" rot="5400000">
              <a:off x="263250" y="2347225"/>
              <a:ext cx="299400" cy="931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72" name="Google Shape;172;p26"/>
          <p:cNvGrpSpPr/>
          <p:nvPr/>
        </p:nvGrpSpPr>
        <p:grpSpPr>
          <a:xfrm>
            <a:off x="7292550" y="2805675"/>
            <a:ext cx="1584000" cy="915000"/>
            <a:chOff x="-52950" y="2663425"/>
            <a:chExt cx="1584000" cy="915000"/>
          </a:xfrm>
        </p:grpSpPr>
        <p:sp>
          <p:nvSpPr>
            <p:cNvPr id="173" name="Google Shape;173;p26"/>
            <p:cNvSpPr txBox="1"/>
            <p:nvPr/>
          </p:nvSpPr>
          <p:spPr>
            <a:xfrm>
              <a:off x="226650" y="2962825"/>
              <a:ext cx="1304400" cy="61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可以</a:t>
              </a:r>
              <a:r>
                <a:rPr lang="zh-TW"/>
                <a:t>過濾出口流量</a:t>
              </a:r>
              <a:endParaRPr/>
            </a:p>
          </p:txBody>
        </p:sp>
        <p:cxnSp>
          <p:nvCxnSpPr>
            <p:cNvPr id="174" name="Google Shape;174;p26"/>
            <p:cNvCxnSpPr>
              <a:stCxn id="173" idx="0"/>
            </p:cNvCxnSpPr>
            <p:nvPr/>
          </p:nvCxnSpPr>
          <p:spPr>
            <a:xfrm flipH="1" rot="5400000">
              <a:off x="263250" y="2347225"/>
              <a:ext cx="299400" cy="931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75" name="Google Shape;175;p26"/>
          <p:cNvGrpSpPr/>
          <p:nvPr/>
        </p:nvGrpSpPr>
        <p:grpSpPr>
          <a:xfrm>
            <a:off x="7262700" y="1364850"/>
            <a:ext cx="1833750" cy="915000"/>
            <a:chOff x="-274050" y="2371525"/>
            <a:chExt cx="1833750" cy="915000"/>
          </a:xfrm>
        </p:grpSpPr>
        <p:sp>
          <p:nvSpPr>
            <p:cNvPr id="176" name="Google Shape;176;p26"/>
            <p:cNvSpPr txBox="1"/>
            <p:nvPr/>
          </p:nvSpPr>
          <p:spPr>
            <a:xfrm>
              <a:off x="-244200" y="2670925"/>
              <a:ext cx="1803900" cy="61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可以 nat </a:t>
              </a:r>
              <a:r>
                <a:rPr lang="zh-TW"/>
                <a:t>本機資源不影響 forwarding rule</a:t>
              </a:r>
              <a:endParaRPr/>
            </a:p>
          </p:txBody>
        </p:sp>
        <p:cxnSp>
          <p:nvCxnSpPr>
            <p:cNvPr id="177" name="Google Shape;177;p26"/>
            <p:cNvCxnSpPr>
              <a:stCxn id="176" idx="0"/>
            </p:cNvCxnSpPr>
            <p:nvPr/>
          </p:nvCxnSpPr>
          <p:spPr>
            <a:xfrm flipH="1" rot="5400000">
              <a:off x="42150" y="2055325"/>
              <a:ext cx="299400" cy="931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指令架構</a:t>
            </a:r>
            <a:endParaRPr/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</a:t>
            </a:r>
            <a:r>
              <a:rPr lang="zh-TW"/>
              <a:t>指令架構</a:t>
            </a:r>
            <a:endParaRPr/>
          </a:p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311700" y="1703688"/>
            <a:ext cx="8520600" cy="28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zh-TW"/>
              <a:t>iptables 指令定義的是一條在 table 內的 rule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架構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>
                <a:solidFill>
                  <a:srgbClr val="FF9900"/>
                </a:solidFill>
              </a:rPr>
              <a:t>table</a:t>
            </a:r>
            <a:r>
              <a:rPr lang="zh-TW" sz="1800"/>
              <a:t>: </a:t>
            </a:r>
            <a:r>
              <a:rPr lang="zh-TW" sz="1800"/>
              <a:t>要放到哪個 table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>
                <a:solidFill>
                  <a:srgbClr val="4A86E8"/>
                </a:solidFill>
              </a:rPr>
              <a:t>chain</a:t>
            </a:r>
            <a:r>
              <a:rPr lang="zh-TW" sz="1800"/>
              <a:t>: </a:t>
            </a:r>
            <a:r>
              <a:rPr lang="zh-TW" sz="1800"/>
              <a:t>封包的到達的時間點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>
                <a:solidFill>
                  <a:srgbClr val="0000FF"/>
                </a:solidFill>
              </a:rPr>
              <a:t>match</a:t>
            </a:r>
            <a:r>
              <a:rPr lang="zh-TW" sz="1800"/>
              <a:t>: match 的</a:t>
            </a:r>
            <a:r>
              <a:rPr lang="zh-TW" sz="1800"/>
              <a:t>條件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>
                <a:solidFill>
                  <a:srgbClr val="9900FF"/>
                </a:solidFill>
              </a:rPr>
              <a:t>module</a:t>
            </a:r>
            <a:r>
              <a:rPr lang="zh-TW" sz="1800"/>
              <a:t>: 使用哪些 iptables modules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>
                <a:solidFill>
                  <a:srgbClr val="FF00FF"/>
                </a:solidFill>
              </a:rPr>
              <a:t>target</a:t>
            </a:r>
            <a:r>
              <a:rPr lang="zh-TW" sz="1800"/>
              <a:t>: </a:t>
            </a:r>
            <a:r>
              <a:rPr lang="zh-TW" sz="1800"/>
              <a:t>支援的行為或是跳到其他 chain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ACCPT, DROP, REJECT, RETURN, LOG…</a:t>
            </a:r>
            <a:endParaRPr sz="1800"/>
          </a:p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311700" y="1193250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urier New"/>
                <a:ea typeface="Courier New"/>
                <a:cs typeface="Courier New"/>
                <a:sym typeface="Courier New"/>
              </a:rPr>
              <a:t>iptables -t nat -A OUTPUT ! -d 127.0.0.0/24 -m addrtype --dst LOCAL -j DOCKER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1304400" y="1230000"/>
            <a:ext cx="748500" cy="3267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/>
          <p:nvPr/>
        </p:nvSpPr>
        <p:spPr>
          <a:xfrm>
            <a:off x="2086775" y="1230000"/>
            <a:ext cx="1040700" cy="3267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8"/>
          <p:cNvSpPr/>
          <p:nvPr/>
        </p:nvSpPr>
        <p:spPr>
          <a:xfrm>
            <a:off x="3161350" y="1230000"/>
            <a:ext cx="1871100" cy="3267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5066325" y="1230000"/>
            <a:ext cx="2508000" cy="326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7608200" y="1230000"/>
            <a:ext cx="1115100" cy="3267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如何操作/觀察 iptables</a:t>
            </a:r>
            <a:endParaRPr/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311700" y="1152475"/>
            <a:ext cx="8520600" cy="3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操作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通常利用之後幾頁介紹提供的 iptables 進行操作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因為 iptables 是 user space 的程式，所有的操作都不會被儲存(下次開機就沒有這些 rule)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通常用 iptables-save, iptables-restore 儲存我們下的指令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觀察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</a:t>
            </a:r>
            <a:r>
              <a:rPr b="1" lang="zh-TW" sz="1600">
                <a:latin typeface="Courier New"/>
                <a:ea typeface="Courier New"/>
                <a:cs typeface="Courier New"/>
                <a:sym typeface="Courier New"/>
              </a:rPr>
              <a:t>iptables [-t tables] [-L] [-nv]</a:t>
            </a:r>
            <a:r>
              <a:rPr lang="zh-TW" sz="1600"/>
              <a:t>`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`-L`: 列出指定 table 的規則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`-n`: 不進行反查，速度會快很多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`-v`: 會有更多資訊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</a:t>
            </a:r>
            <a:r>
              <a:rPr b="1" lang="zh-TW" sz="1600">
                <a:latin typeface="Courier New"/>
                <a:ea typeface="Courier New"/>
                <a:cs typeface="Courier New"/>
                <a:sym typeface="Courier New"/>
              </a:rPr>
              <a:t>iptables-save [-t table] [-c]</a:t>
            </a:r>
            <a:r>
              <a:rPr lang="zh-TW" sz="1600"/>
              <a:t>`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`-c`: coontrack 對 rule 統計通過的 packet 數與 byte 數</a:t>
            </a:r>
            <a:endParaRPr sz="1600"/>
          </a:p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311700" y="121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table</a:t>
            </a:r>
            <a:r>
              <a:rPr lang="zh-TW"/>
              <a:t>: clean </a:t>
            </a:r>
            <a:r>
              <a:rPr lang="zh-TW"/>
              <a:t>tables’</a:t>
            </a:r>
            <a:r>
              <a:rPr lang="zh-TW"/>
              <a:t> rule and </a:t>
            </a:r>
            <a:r>
              <a:rPr lang="zh-TW"/>
              <a:t>tables’ policy</a:t>
            </a:r>
            <a:endParaRPr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235500" y="1038650"/>
            <a:ext cx="8520600" cy="11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清除本機 firewall(</a:t>
            </a:r>
            <a:r>
              <a:rPr b="1" lang="zh-TW" sz="1600"/>
              <a:t>FILTER table</a:t>
            </a:r>
            <a:r>
              <a:rPr lang="zh-TW" sz="1600"/>
              <a:t>) 的 rule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`-F`: 清除所有的 rule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`-X`: 清除某個 table 內所有的 chain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`-Z`: 將所有 chain 的 rule 的 counter 歸零</a:t>
            </a:r>
            <a:endParaRPr sz="1600"/>
          </a:p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311700" y="628375"/>
            <a:ext cx="741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iptables [-t tables] [-FXZ]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235500" y="2557625"/>
            <a:ext cx="897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iptables [-t nat] -P [INPUT,OUTPUT,FORWARD] [ACCEPT,DROP,REJECT]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311700" y="3019325"/>
            <a:ext cx="7766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zh-TW" sz="1600">
                <a:solidFill>
                  <a:schemeClr val="dk2"/>
                </a:solidFill>
              </a:rPr>
              <a:t>ACCEPT: 通過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zh-TW" sz="1600">
                <a:solidFill>
                  <a:schemeClr val="dk2"/>
                </a:solidFill>
              </a:rPr>
              <a:t>DROP: TCP </a:t>
            </a:r>
            <a:r>
              <a:rPr lang="zh-TW" sz="1600">
                <a:solidFill>
                  <a:schemeClr val="dk2"/>
                </a:solidFill>
              </a:rPr>
              <a:t>會送</a:t>
            </a:r>
            <a:r>
              <a:rPr lang="zh-TW" sz="1600">
                <a:solidFill>
                  <a:schemeClr val="dk2"/>
                </a:solidFill>
              </a:rPr>
              <a:t> ACK/RST, UDP: packet 直</a:t>
            </a:r>
            <a:r>
              <a:rPr lang="zh-TW" sz="1600">
                <a:solidFill>
                  <a:schemeClr val="dk2"/>
                </a:solidFill>
              </a:rPr>
              <a:t>接沒有回覆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zh-TW" sz="1600">
                <a:solidFill>
                  <a:schemeClr val="dk2"/>
                </a:solidFill>
              </a:rPr>
              <a:t>REJECT: 會送回一個 ICMP 回傳 “the port is unreachable”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652350" y="4200325"/>
            <a:ext cx="7686900" cy="74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200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若 filter table 的 input chain 是 </a:t>
            </a:r>
            <a:r>
              <a:rPr b="1" lang="zh-TW" sz="1800">
                <a:solidFill>
                  <a:schemeClr val="dk2"/>
                </a:solidFill>
              </a:rPr>
              <a:t>DROP</a:t>
            </a:r>
            <a:r>
              <a:rPr lang="zh-TW" sz="1800">
                <a:solidFill>
                  <a:schemeClr val="dk2"/>
                </a:solidFill>
              </a:rPr>
              <a:t>, </a:t>
            </a:r>
            <a:r>
              <a:rPr lang="zh-TW" sz="1800">
                <a:solidFill>
                  <a:schemeClr val="dk2"/>
                </a:solidFill>
              </a:rPr>
              <a:t>若是使用 ssh </a:t>
            </a:r>
            <a:r>
              <a:rPr lang="zh-TW" sz="1800">
                <a:solidFill>
                  <a:schemeClr val="dk2"/>
                </a:solidFill>
              </a:rPr>
              <a:t>請注意清除所有 rule 是否會把 allow ssh 的 rule 清除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match</a:t>
            </a:r>
            <a:r>
              <a:rPr lang="zh-TW"/>
              <a:t>: match 的條件</a:t>
            </a:r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311700" y="1768950"/>
            <a:ext cx="8520600" cy="32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-AID chain</a:t>
            </a:r>
            <a:r>
              <a:rPr lang="zh-TW"/>
              <a:t>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-A: append</a:t>
            </a:r>
            <a:r>
              <a:rPr lang="zh-TW" sz="1800"/>
              <a:t>, 加在指定的 table 的 chain 的最後一個 rule 後面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-I: insert</a:t>
            </a:r>
            <a:r>
              <a:rPr lang="zh-TW" sz="1800"/>
              <a:t>, 插入到指定的 table 的 chain 的 rule 前面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-D: delete, chain 後接要刪除的 rule 編號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-io interface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-i: 進入的 interface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-o: 離開的 interface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-p protocol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支援 tcp, udp, icmp, all 幾種選項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1" name="Google Shape;2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2" name="Google Shape;222;p31"/>
          <p:cNvSpPr txBox="1"/>
          <p:nvPr/>
        </p:nvSpPr>
        <p:spPr>
          <a:xfrm>
            <a:off x="169000" y="993850"/>
            <a:ext cx="872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iptables [-AID chain] [-io interface] [-p protocol] [-s source IP/CIDR] [-d </a:t>
            </a:r>
            <a:r>
              <a:rPr b="1"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source IP/CIDR</a:t>
            </a:r>
            <a:r>
              <a:rPr b="1" lang="zh-TW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] -j [ACCEPT|DROP|REJECT|LOG]</a:t>
            </a:r>
            <a:endParaRPr b="1" sz="18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how Linux solves network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ebtables(link-layer routing)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ethernet</a:t>
            </a:r>
            <a:r>
              <a:rPr lang="zh-TW" sz="1800"/>
              <a:t> bridge frame table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arp tables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Address Resolution Protocol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routing tables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zh-TW" sz="1800"/>
              <a:t>iptables(IP layer routing)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iptables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table, chain, rule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basic packet flow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SNAT, DNAT, </a:t>
            </a:r>
            <a:r>
              <a:rPr lang="zh-TW" sz="1800"/>
              <a:t>MASQUERADED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conntrack, iptstate</a:t>
            </a:r>
            <a:endParaRPr sz="1800"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match</a:t>
            </a:r>
            <a:r>
              <a:rPr lang="zh-TW"/>
              <a:t>: match 的條件(cond.)</a:t>
            </a:r>
            <a:endParaRPr/>
          </a:p>
        </p:txBody>
      </p:sp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311700" y="1928975"/>
            <a:ext cx="8520600" cy="25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[-s source IP/CIDR] [-d source IP/CIDR]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IP: 123.123.123.123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CIDR: 192.168.2.0/24 == 192.168.2.0 ~ 192.168.2.255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!: 前面加上 ‘!’ 代表不包含這個條件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--sport port range</a:t>
            </a:r>
            <a:r>
              <a:rPr lang="zh-TW"/>
              <a:t>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指定一個 source port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一段 source port 1:1023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--dport port range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與 sport 介紹相同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9" name="Google Shape;22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0" name="Google Shape;230;p32"/>
          <p:cNvSpPr txBox="1"/>
          <p:nvPr/>
        </p:nvSpPr>
        <p:spPr>
          <a:xfrm>
            <a:off x="169000" y="917650"/>
            <a:ext cx="872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iptables [-AI chain] [-io interface] [-p tcp,udp] [-s source IP/CIDR] [--sport port range] [-d </a:t>
            </a:r>
            <a:r>
              <a:rPr b="1"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source IP/CIDR</a:t>
            </a:r>
            <a:r>
              <a:rPr b="1" lang="zh-TW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] [--dport </a:t>
            </a:r>
            <a:r>
              <a:rPr b="1"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port range</a:t>
            </a:r>
            <a:r>
              <a:rPr b="1" lang="zh-TW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] -j [ACCEPT|DROP|REJECT]</a:t>
            </a:r>
            <a:endParaRPr b="1" sz="18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1188750" y="4596275"/>
            <a:ext cx="6766500" cy="44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使用 sport 或 dport 時一定要注意指定 protocol</a:t>
            </a:r>
            <a:endParaRPr sz="1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simple example</a:t>
            </a:r>
            <a:r>
              <a:rPr lang="zh-TW"/>
              <a:t>(block IP with interface)</a:t>
            </a:r>
            <a:endParaRPr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311700" y="1152475"/>
            <a:ext cx="45132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目的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讓 good user 可以存取到 http server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讓 bad user 無法存取 http server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指令(根據 default policy 以下擇一)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-"/>
            </a:pP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600">
                <a:latin typeface="Courier New"/>
                <a:ea typeface="Courier New"/>
                <a:cs typeface="Courier New"/>
                <a:sym typeface="Courier New"/>
              </a:rPr>
              <a:t>iptables -A INPUT -i eth1 -s 192.168.0.101 -j ACCEPT</a:t>
            </a: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-"/>
            </a:pP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600">
                <a:latin typeface="Courier New"/>
                <a:ea typeface="Courier New"/>
                <a:cs typeface="Courier New"/>
                <a:sym typeface="Courier New"/>
              </a:rPr>
              <a:t>iptables -A INPUT -i eth1 -s 192.168.0.102 -j DROP</a:t>
            </a: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" name="Google Shape;2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39" name="Google Shape;239;p33"/>
          <p:cNvGrpSpPr/>
          <p:nvPr/>
        </p:nvGrpSpPr>
        <p:grpSpPr>
          <a:xfrm>
            <a:off x="4965625" y="1139425"/>
            <a:ext cx="4135500" cy="3446400"/>
            <a:chOff x="4802575" y="867125"/>
            <a:chExt cx="4135500" cy="3446400"/>
          </a:xfrm>
        </p:grpSpPr>
        <p:sp>
          <p:nvSpPr>
            <p:cNvPr id="240" name="Google Shape;240;p33"/>
            <p:cNvSpPr/>
            <p:nvPr/>
          </p:nvSpPr>
          <p:spPr>
            <a:xfrm>
              <a:off x="4802575" y="867125"/>
              <a:ext cx="4135500" cy="34464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6373800" y="2208575"/>
              <a:ext cx="607800" cy="21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eth1</a:t>
              </a: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5921700" y="1482275"/>
              <a:ext cx="1512000" cy="726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http server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192.168.0.100</a:t>
              </a: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4932750" y="3094725"/>
              <a:ext cx="1512000" cy="726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good user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192.168.0.101</a:t>
              </a: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6960450" y="3094725"/>
              <a:ext cx="1512000" cy="726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bad user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192.168.0.102</a:t>
              </a:r>
              <a:endParaRPr/>
            </a:p>
          </p:txBody>
        </p:sp>
        <p:cxnSp>
          <p:nvCxnSpPr>
            <p:cNvPr id="245" name="Google Shape;245;p33"/>
            <p:cNvCxnSpPr>
              <a:stCxn id="243" idx="0"/>
            </p:cNvCxnSpPr>
            <p:nvPr/>
          </p:nvCxnSpPr>
          <p:spPr>
            <a:xfrm flipH="1" rot="10800000">
              <a:off x="5688750" y="2416125"/>
              <a:ext cx="996300" cy="678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stealth"/>
              <a:tailEnd len="med" w="med" type="triangle"/>
            </a:ln>
          </p:spPr>
        </p:cxnSp>
        <p:cxnSp>
          <p:nvCxnSpPr>
            <p:cNvPr id="246" name="Google Shape;246;p33"/>
            <p:cNvCxnSpPr>
              <a:endCxn id="244" idx="0"/>
            </p:cNvCxnSpPr>
            <p:nvPr/>
          </p:nvCxnSpPr>
          <p:spPr>
            <a:xfrm>
              <a:off x="6670050" y="2416125"/>
              <a:ext cx="1046400" cy="678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stealth"/>
              <a:tailEnd len="med" w="med" type="triangle"/>
            </a:ln>
          </p:spPr>
        </p:cxnSp>
        <p:sp>
          <p:nvSpPr>
            <p:cNvPr id="247" name="Google Shape;247;p33"/>
            <p:cNvSpPr/>
            <p:nvPr/>
          </p:nvSpPr>
          <p:spPr>
            <a:xfrm>
              <a:off x="6889350" y="2455150"/>
              <a:ext cx="607800" cy="607800"/>
            </a:xfrm>
            <a:prstGeom prst="mathMultiply">
              <a:avLst>
                <a:gd fmla="val 23520" name="adj1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3"/>
            <p:cNvSpPr txBox="1"/>
            <p:nvPr/>
          </p:nvSpPr>
          <p:spPr>
            <a:xfrm>
              <a:off x="4802575" y="867125"/>
              <a:ext cx="14748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36000" spcFirstLastPara="1" rIns="91425" wrap="square" tIns="36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192.168.2.0</a:t>
              </a:r>
              <a:r>
                <a:rPr lang="zh-TW"/>
                <a:t>/24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封包流動(到本機資源)</a:t>
            </a:r>
            <a:endParaRPr/>
          </a:p>
        </p:txBody>
      </p:sp>
      <p:sp>
        <p:nvSpPr>
          <p:cNvPr id="254" name="Google Shape;254;p34"/>
          <p:cNvSpPr txBox="1"/>
          <p:nvPr>
            <p:ph idx="12" type="sldNum"/>
          </p:nvPr>
        </p:nvSpPr>
        <p:spPr>
          <a:xfrm>
            <a:off x="8396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55" name="Google Shape;2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50" y="1249377"/>
            <a:ext cx="5547800" cy="320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34"/>
          <p:cNvGrpSpPr/>
          <p:nvPr/>
        </p:nvGrpSpPr>
        <p:grpSpPr>
          <a:xfrm>
            <a:off x="102750" y="1435050"/>
            <a:ext cx="1474500" cy="1352100"/>
            <a:chOff x="226650" y="2657425"/>
            <a:chExt cx="1474500" cy="1352100"/>
          </a:xfrm>
        </p:grpSpPr>
        <p:sp>
          <p:nvSpPr>
            <p:cNvPr id="257" name="Google Shape;257;p34"/>
            <p:cNvSpPr txBox="1"/>
            <p:nvPr/>
          </p:nvSpPr>
          <p:spPr>
            <a:xfrm>
              <a:off x="226650" y="2962825"/>
              <a:ext cx="1304400" cy="1046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對進入封包進行過濾，</a:t>
              </a:r>
              <a:r>
                <a:rPr lang="zh-TW"/>
                <a:t>放行 good user，阻擋 bad user</a:t>
              </a:r>
              <a:endParaRPr/>
            </a:p>
          </p:txBody>
        </p:sp>
        <p:cxnSp>
          <p:nvCxnSpPr>
            <p:cNvPr id="258" name="Google Shape;258;p34"/>
            <p:cNvCxnSpPr>
              <a:stCxn id="257" idx="0"/>
            </p:cNvCxnSpPr>
            <p:nvPr/>
          </p:nvCxnSpPr>
          <p:spPr>
            <a:xfrm rot="-5400000">
              <a:off x="1137300" y="2398975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59" name="Google Shape;259;p34"/>
          <p:cNvGrpSpPr/>
          <p:nvPr/>
        </p:nvGrpSpPr>
        <p:grpSpPr>
          <a:xfrm>
            <a:off x="150450" y="2657425"/>
            <a:ext cx="1474500" cy="1352100"/>
            <a:chOff x="226650" y="2657425"/>
            <a:chExt cx="1474500" cy="1352100"/>
          </a:xfrm>
        </p:grpSpPr>
        <p:sp>
          <p:nvSpPr>
            <p:cNvPr id="260" name="Google Shape;260;p34"/>
            <p:cNvSpPr txBox="1"/>
            <p:nvPr/>
          </p:nvSpPr>
          <p:spPr>
            <a:xfrm>
              <a:off x="226650" y="2962825"/>
              <a:ext cx="1304400" cy="1046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發現 good user 與 bad user 要存取的是本機資源</a:t>
              </a:r>
              <a:endParaRPr/>
            </a:p>
          </p:txBody>
        </p:sp>
        <p:cxnSp>
          <p:nvCxnSpPr>
            <p:cNvPr id="261" name="Google Shape;261;p34"/>
            <p:cNvCxnSpPr>
              <a:stCxn id="260" idx="0"/>
            </p:cNvCxnSpPr>
            <p:nvPr/>
          </p:nvCxnSpPr>
          <p:spPr>
            <a:xfrm rot="-5400000">
              <a:off x="1137300" y="2398975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62" name="Google Shape;262;p34"/>
          <p:cNvGrpSpPr/>
          <p:nvPr/>
        </p:nvGrpSpPr>
        <p:grpSpPr>
          <a:xfrm>
            <a:off x="7292550" y="2805675"/>
            <a:ext cx="1584000" cy="1346100"/>
            <a:chOff x="-52950" y="2663425"/>
            <a:chExt cx="1584000" cy="1346100"/>
          </a:xfrm>
        </p:grpSpPr>
        <p:sp>
          <p:nvSpPr>
            <p:cNvPr id="263" name="Google Shape;263;p34"/>
            <p:cNvSpPr txBox="1"/>
            <p:nvPr/>
          </p:nvSpPr>
          <p:spPr>
            <a:xfrm>
              <a:off x="226650" y="2962825"/>
              <a:ext cx="1304400" cy="1046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default policy ACCEPT，</a:t>
              </a:r>
              <a:r>
                <a:rPr lang="zh-TW"/>
                <a:t>放行所有出口流量</a:t>
              </a:r>
              <a:endParaRPr/>
            </a:p>
          </p:txBody>
        </p:sp>
        <p:cxnSp>
          <p:nvCxnSpPr>
            <p:cNvPr id="264" name="Google Shape;264;p34"/>
            <p:cNvCxnSpPr>
              <a:stCxn id="263" idx="0"/>
            </p:cNvCxnSpPr>
            <p:nvPr/>
          </p:nvCxnSpPr>
          <p:spPr>
            <a:xfrm flipH="1" rot="5400000">
              <a:off x="263250" y="2347225"/>
              <a:ext cx="299400" cy="931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</a:t>
            </a:r>
            <a:endParaRPr/>
          </a:p>
        </p:txBody>
      </p:sp>
      <p:sp>
        <p:nvSpPr>
          <p:cNvPr id="270" name="Google Shape;27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ssh into lxd.lab.test.ncnu.org(only in NCNU)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username: your </a:t>
            </a:r>
            <a:r>
              <a:rPr b="1" lang="zh-TW" sz="1800"/>
              <a:t>E</a:t>
            </a:r>
            <a:r>
              <a:rPr b="1" lang="zh-TW" sz="1800"/>
              <a:t>nglish name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password: </a:t>
            </a:r>
            <a:r>
              <a:rPr b="1" lang="zh-TW" sz="1800"/>
              <a:t>default password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lxd command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change current project: `lxc project switch &lt;your-english-name&gt;`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list your container: `lxc list`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you may see your container and IP</a:t>
            </a:r>
            <a:endParaRPr sz="1800"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gateway</a:t>
            </a:r>
            <a:endParaRPr sz="1800"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server(webserver)</a:t>
            </a:r>
            <a:endParaRPr sz="1800"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client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attach tty to container: `lxc shell [container-name]`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`lxc shell server`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1</a:t>
            </a:r>
            <a:r>
              <a:rPr lang="zh-TW"/>
              <a:t>(block TCP/UDP with interface)</a:t>
            </a:r>
            <a:endParaRPr/>
          </a:p>
        </p:txBody>
      </p:sp>
      <p:sp>
        <p:nvSpPr>
          <p:cNvPr id="277" name="Google Shape;277;p36"/>
          <p:cNvSpPr txBox="1"/>
          <p:nvPr>
            <p:ph idx="1" type="body"/>
          </p:nvPr>
        </p:nvSpPr>
        <p:spPr>
          <a:xfrm>
            <a:off x="148225" y="1000075"/>
            <a:ext cx="4755600" cy="39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目的</a:t>
            </a:r>
            <a:endParaRPr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 sz="1600"/>
              <a:t>讓實驗室成員可以透過 gateway 存取特定內部 sever 的 ssh 服務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 sz="1600"/>
              <a:t>讓不安全的 </a:t>
            </a:r>
            <a:r>
              <a:rPr b="1" lang="zh-TW" sz="1600"/>
              <a:t>server</a:t>
            </a:r>
            <a:r>
              <a:rPr lang="zh-TW" sz="1600"/>
              <a:t> 無法透過 non-privileged port 存取實驗室 gateway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指令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AutoNum type="arabicPeriod"/>
            </a:pP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600">
                <a:latin typeface="Courier New"/>
                <a:ea typeface="Courier New"/>
                <a:cs typeface="Courier New"/>
                <a:sym typeface="Courier New"/>
              </a:rPr>
              <a:t>SERVER_IP=&lt;192.168.2.XXX&gt;</a:t>
            </a: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AutoNum type="arabicPeriod"/>
            </a:pP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600">
                <a:latin typeface="Courier New"/>
                <a:ea typeface="Courier New"/>
                <a:cs typeface="Courier New"/>
                <a:sym typeface="Courier New"/>
              </a:rPr>
              <a:t>iptables -A INPUT -i eth0 -s $SERVER_IP -p tcp --sport 22 --dport 1024:65535 -j ACCEPT</a:t>
            </a: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AutoNum type="arabicPeriod"/>
            </a:pP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600">
                <a:latin typeface="Courier New"/>
                <a:ea typeface="Courier New"/>
                <a:cs typeface="Courier New"/>
                <a:sym typeface="Courier New"/>
              </a:rPr>
              <a:t>iptables -A INPUT -j DROP</a:t>
            </a: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600"/>
          </a:p>
        </p:txBody>
      </p:sp>
      <p:sp>
        <p:nvSpPr>
          <p:cNvPr id="278" name="Google Shape;278;p3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79" name="Google Shape;279;p36"/>
          <p:cNvGrpSpPr/>
          <p:nvPr/>
        </p:nvGrpSpPr>
        <p:grpSpPr>
          <a:xfrm>
            <a:off x="4965625" y="985725"/>
            <a:ext cx="4135500" cy="3639000"/>
            <a:chOff x="4965625" y="985725"/>
            <a:chExt cx="4135500" cy="3639000"/>
          </a:xfrm>
        </p:grpSpPr>
        <p:sp>
          <p:nvSpPr>
            <p:cNvPr id="280" name="Google Shape;280;p36"/>
            <p:cNvSpPr/>
            <p:nvPr/>
          </p:nvSpPr>
          <p:spPr>
            <a:xfrm>
              <a:off x="4965625" y="985725"/>
              <a:ext cx="4135500" cy="36390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6"/>
            <p:cNvSpPr txBox="1"/>
            <p:nvPr/>
          </p:nvSpPr>
          <p:spPr>
            <a:xfrm>
              <a:off x="4965625" y="985725"/>
              <a:ext cx="14748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36000" spcFirstLastPara="1" rIns="91425" wrap="square" tIns="36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192.168.2.0</a:t>
              </a:r>
              <a:r>
                <a:rPr lang="zh-TW"/>
                <a:t>/24</a:t>
              </a:r>
              <a:endParaRPr/>
            </a:p>
          </p:txBody>
        </p:sp>
        <p:grpSp>
          <p:nvGrpSpPr>
            <p:cNvPr id="282" name="Google Shape;282;p36"/>
            <p:cNvGrpSpPr/>
            <p:nvPr/>
          </p:nvGrpSpPr>
          <p:grpSpPr>
            <a:xfrm>
              <a:off x="6724300" y="3370100"/>
              <a:ext cx="2203675" cy="924325"/>
              <a:chOff x="6648100" y="3446300"/>
              <a:chExt cx="2203675" cy="924325"/>
            </a:xfrm>
          </p:grpSpPr>
          <p:sp>
            <p:nvSpPr>
              <p:cNvPr id="283" name="Google Shape;283;p36"/>
              <p:cNvSpPr/>
              <p:nvPr/>
            </p:nvSpPr>
            <p:spPr>
              <a:xfrm>
                <a:off x="7339775" y="3446300"/>
                <a:ext cx="1512000" cy="918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zh-TW">
                    <a:solidFill>
                      <a:schemeClr val="dk1"/>
                    </a:solidFill>
                  </a:rPr>
                  <a:t>server</a:t>
                </a:r>
                <a:endParaRPr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chemeClr val="dk1"/>
                    </a:solidFill>
                  </a:rPr>
                  <a:t>192.168.0.130</a:t>
                </a:r>
                <a:endParaRPr/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>
                <a:off x="6648100" y="3448750"/>
                <a:ext cx="6891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22</a:t>
                </a:r>
                <a:endParaRPr/>
              </a:p>
            </p:txBody>
          </p:sp>
          <p:sp>
            <p:nvSpPr>
              <p:cNvPr id="285" name="Google Shape;285;p36"/>
              <p:cNvSpPr/>
              <p:nvPr/>
            </p:nvSpPr>
            <p:spPr>
              <a:xfrm>
                <a:off x="6648100" y="3977025"/>
                <a:ext cx="689100" cy="3936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1024-65535</a:t>
                </a:r>
                <a:endParaRPr/>
              </a:p>
            </p:txBody>
          </p:sp>
        </p:grpSp>
        <p:cxnSp>
          <p:nvCxnSpPr>
            <p:cNvPr id="286" name="Google Shape;286;p36"/>
            <p:cNvCxnSpPr>
              <a:stCxn id="287" idx="2"/>
            </p:cNvCxnSpPr>
            <p:nvPr/>
          </p:nvCxnSpPr>
          <p:spPr>
            <a:xfrm>
              <a:off x="6020374" y="3218000"/>
              <a:ext cx="723900" cy="274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stealth"/>
              <a:tailEnd len="med" w="med" type="triangle"/>
            </a:ln>
          </p:spPr>
        </p:cxnSp>
        <p:cxnSp>
          <p:nvCxnSpPr>
            <p:cNvPr id="288" name="Google Shape;288;p36"/>
            <p:cNvCxnSpPr>
              <a:stCxn id="287" idx="2"/>
            </p:cNvCxnSpPr>
            <p:nvPr/>
          </p:nvCxnSpPr>
          <p:spPr>
            <a:xfrm>
              <a:off x="6020374" y="3218000"/>
              <a:ext cx="703800" cy="955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289" name="Google Shape;289;p36"/>
            <p:cNvSpPr/>
            <p:nvPr/>
          </p:nvSpPr>
          <p:spPr>
            <a:xfrm>
              <a:off x="6030275" y="3446300"/>
              <a:ext cx="607800" cy="607800"/>
            </a:xfrm>
            <a:prstGeom prst="mathMultiply">
              <a:avLst>
                <a:gd fmla="val 23520" name="adj1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5284313" y="1793425"/>
              <a:ext cx="1512000" cy="726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gateway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192.168.2.100</a:t>
              </a: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5676275" y="2519725"/>
              <a:ext cx="688200" cy="47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1024-65535</a:t>
              </a: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5676274" y="3003200"/>
              <a:ext cx="688200" cy="21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eth0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module</a:t>
            </a:r>
            <a:r>
              <a:rPr lang="zh-TW"/>
              <a:t>: state module</a:t>
            </a:r>
            <a:endParaRPr/>
          </a:p>
        </p:txBody>
      </p:sp>
      <p:sp>
        <p:nvSpPr>
          <p:cNvPr id="297" name="Google Shape;297;p37"/>
          <p:cNvSpPr txBox="1"/>
          <p:nvPr>
            <p:ph idx="1" type="body"/>
          </p:nvPr>
        </p:nvSpPr>
        <p:spPr>
          <a:xfrm>
            <a:off x="311700" y="923875"/>
            <a:ext cx="45057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我們簡化一下上一個情況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不考慮 gateway 內部到外部的流量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 OUTPUT chain default policy 為 ACCEPT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單純看 INPUT chain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我們設定 </a:t>
            </a:r>
            <a:r>
              <a:rPr b="1" lang="zh-TW" sz="1800"/>
              <a:t>server 的 22 port</a:t>
            </a:r>
            <a:r>
              <a:rPr lang="zh-TW" sz="1800"/>
              <a:t> 可以進到 </a:t>
            </a:r>
            <a:r>
              <a:rPr b="1" lang="zh-TW" sz="1800"/>
              <a:t>gateway 的 random port</a:t>
            </a:r>
            <a:r>
              <a:rPr lang="zh-TW" sz="1800"/>
              <a:t> 是為了可以建立</a:t>
            </a:r>
            <a:r>
              <a:rPr b="1" lang="zh-TW" sz="1800"/>
              <a:t>雙向</a:t>
            </a:r>
            <a:r>
              <a:rPr lang="zh-TW" sz="1800"/>
              <a:t>的 ssh connection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是否有可能惡意攻擊透過 22 port 入侵 gateway 的其他服務 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YES!!</a:t>
            </a:r>
            <a:endParaRPr b="1" sz="1800"/>
          </a:p>
        </p:txBody>
      </p:sp>
      <p:sp>
        <p:nvSpPr>
          <p:cNvPr id="298" name="Google Shape;29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99" name="Google Shape;299;p37"/>
          <p:cNvGrpSpPr/>
          <p:nvPr/>
        </p:nvGrpSpPr>
        <p:grpSpPr>
          <a:xfrm>
            <a:off x="4965625" y="985725"/>
            <a:ext cx="4135500" cy="3639000"/>
            <a:chOff x="4965625" y="985725"/>
            <a:chExt cx="4135500" cy="3639000"/>
          </a:xfrm>
        </p:grpSpPr>
        <p:sp>
          <p:nvSpPr>
            <p:cNvPr id="300" name="Google Shape;300;p37"/>
            <p:cNvSpPr/>
            <p:nvPr/>
          </p:nvSpPr>
          <p:spPr>
            <a:xfrm>
              <a:off x="4965625" y="985725"/>
              <a:ext cx="4135500" cy="36390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7"/>
            <p:cNvSpPr txBox="1"/>
            <p:nvPr/>
          </p:nvSpPr>
          <p:spPr>
            <a:xfrm>
              <a:off x="4965625" y="985725"/>
              <a:ext cx="14748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36000" spcFirstLastPara="1" rIns="91425" wrap="square" tIns="36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192.168.2.0</a:t>
              </a:r>
              <a:r>
                <a:rPr lang="zh-TW"/>
                <a:t>/24</a:t>
              </a:r>
              <a:endParaRPr/>
            </a:p>
          </p:txBody>
        </p:sp>
        <p:grpSp>
          <p:nvGrpSpPr>
            <p:cNvPr id="302" name="Google Shape;302;p37"/>
            <p:cNvGrpSpPr/>
            <p:nvPr/>
          </p:nvGrpSpPr>
          <p:grpSpPr>
            <a:xfrm>
              <a:off x="6724300" y="3370100"/>
              <a:ext cx="2203675" cy="924325"/>
              <a:chOff x="6648100" y="3446300"/>
              <a:chExt cx="2203675" cy="924325"/>
            </a:xfrm>
          </p:grpSpPr>
          <p:sp>
            <p:nvSpPr>
              <p:cNvPr id="303" name="Google Shape;303;p37"/>
              <p:cNvSpPr/>
              <p:nvPr/>
            </p:nvSpPr>
            <p:spPr>
              <a:xfrm>
                <a:off x="7339775" y="3446300"/>
                <a:ext cx="1512000" cy="918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zh-TW">
                    <a:solidFill>
                      <a:schemeClr val="dk1"/>
                    </a:solidFill>
                  </a:rPr>
                  <a:t>server</a:t>
                </a:r>
                <a:endParaRPr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chemeClr val="dk1"/>
                    </a:solidFill>
                  </a:rPr>
                  <a:t>192.168.0.130</a:t>
                </a:r>
                <a:endParaRPr/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6648100" y="3448750"/>
                <a:ext cx="6891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22</a:t>
                </a:r>
                <a:endParaRPr/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6648100" y="3977025"/>
                <a:ext cx="689100" cy="3936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1024-65535</a:t>
                </a:r>
                <a:endParaRPr/>
              </a:p>
            </p:txBody>
          </p:sp>
        </p:grpSp>
        <p:cxnSp>
          <p:nvCxnSpPr>
            <p:cNvPr id="306" name="Google Shape;306;p37"/>
            <p:cNvCxnSpPr>
              <a:stCxn id="307" idx="2"/>
            </p:cNvCxnSpPr>
            <p:nvPr/>
          </p:nvCxnSpPr>
          <p:spPr>
            <a:xfrm>
              <a:off x="6020374" y="3218000"/>
              <a:ext cx="723900" cy="2748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308" name="Google Shape;308;p37"/>
            <p:cNvCxnSpPr>
              <a:stCxn id="307" idx="2"/>
            </p:cNvCxnSpPr>
            <p:nvPr/>
          </p:nvCxnSpPr>
          <p:spPr>
            <a:xfrm>
              <a:off x="6020374" y="3218000"/>
              <a:ext cx="703800" cy="955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309" name="Google Shape;309;p37"/>
            <p:cNvSpPr/>
            <p:nvPr/>
          </p:nvSpPr>
          <p:spPr>
            <a:xfrm>
              <a:off x="5284313" y="1793425"/>
              <a:ext cx="1512000" cy="726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gateway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192.168.2.100</a:t>
              </a: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5676275" y="2519725"/>
              <a:ext cx="688200" cy="47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1024-65535</a:t>
              </a: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5676274" y="3003200"/>
              <a:ext cx="688200" cy="21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eth0</a:t>
              </a: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6030275" y="3446300"/>
              <a:ext cx="607800" cy="607800"/>
            </a:xfrm>
            <a:prstGeom prst="mathMultiply">
              <a:avLst>
                <a:gd fmla="val 23520" name="adj1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Demo 2(access gateway from 22 port)</a:t>
            </a:r>
            <a:endParaRPr/>
          </a:p>
        </p:txBody>
      </p:sp>
      <p:sp>
        <p:nvSpPr>
          <p:cNvPr id="317" name="Google Shape;317;p38"/>
          <p:cNvSpPr txBox="1"/>
          <p:nvPr>
            <p:ph idx="1" type="body"/>
          </p:nvPr>
        </p:nvSpPr>
        <p:spPr>
          <a:xfrm>
            <a:off x="311700" y="1152475"/>
            <a:ext cx="45057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TW"/>
              <a:t>at gateway(</a:t>
            </a:r>
            <a:r>
              <a:rPr lang="zh-TW"/>
              <a:t>假裝有漏洞的服務</a:t>
            </a:r>
            <a:r>
              <a:rPr lang="zh-TW"/>
              <a:t>)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TW" sz="1800"/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python3 -m http.server --bind 0.0.0.0 5000</a:t>
            </a:r>
            <a:r>
              <a:rPr lang="zh-TW" sz="1800"/>
              <a:t>`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TW"/>
              <a:t>at server</a:t>
            </a:r>
            <a:endParaRPr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TW" sz="1800"/>
              <a:t>stop ssh: </a:t>
            </a:r>
            <a:endParaRPr sz="1800"/>
          </a:p>
          <a:p>
            <a:pPr indent="-33432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TW" sz="1800"/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service ssh stop</a:t>
            </a:r>
            <a:r>
              <a:rPr lang="zh-TW" sz="1800"/>
              <a:t>`</a:t>
            </a:r>
            <a:endParaRPr sz="1800"/>
          </a:p>
          <a:p>
            <a:pPr indent="-33432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TW" sz="1800"/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GATEWAY_IP=&lt;192.168.2.XXX&gt;</a:t>
            </a:r>
            <a:r>
              <a:rPr lang="zh-TW" sz="1800"/>
              <a:t>`</a:t>
            </a:r>
            <a:endParaRPr sz="1800"/>
          </a:p>
          <a:p>
            <a:pPr indent="-334327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TW" sz="1800"/>
              <a:t>check GATEWAY_IP with 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lxc list</a:t>
            </a:r>
            <a:r>
              <a:rPr lang="zh-TW" sz="1800"/>
              <a:t>`</a:t>
            </a:r>
            <a:endParaRPr sz="1800"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TW" sz="1800"/>
              <a:t>access gateway from 22 port</a:t>
            </a:r>
            <a:endParaRPr sz="1800"/>
          </a:p>
          <a:p>
            <a:pPr indent="-33432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zh-TW" sz="1800"/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echo -ne "GET / HTTP/1.0\r\n\r\n" | nc -p 22 $GATEWAY_IP 5000</a:t>
            </a:r>
            <a:r>
              <a:rPr lang="zh-TW" sz="1800"/>
              <a:t>`</a:t>
            </a:r>
            <a:endParaRPr sz="1800"/>
          </a:p>
        </p:txBody>
      </p:sp>
      <p:sp>
        <p:nvSpPr>
          <p:cNvPr id="318" name="Google Shape;31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319" name="Google Shape;319;p38"/>
          <p:cNvGrpSpPr/>
          <p:nvPr/>
        </p:nvGrpSpPr>
        <p:grpSpPr>
          <a:xfrm>
            <a:off x="4965625" y="985725"/>
            <a:ext cx="4135500" cy="3639000"/>
            <a:chOff x="4965625" y="985725"/>
            <a:chExt cx="4135500" cy="3639000"/>
          </a:xfrm>
        </p:grpSpPr>
        <p:sp>
          <p:nvSpPr>
            <p:cNvPr id="320" name="Google Shape;320;p38"/>
            <p:cNvSpPr/>
            <p:nvPr/>
          </p:nvSpPr>
          <p:spPr>
            <a:xfrm>
              <a:off x="4965625" y="985725"/>
              <a:ext cx="4135500" cy="36390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8"/>
            <p:cNvSpPr txBox="1"/>
            <p:nvPr/>
          </p:nvSpPr>
          <p:spPr>
            <a:xfrm>
              <a:off x="4965625" y="985725"/>
              <a:ext cx="14748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36000" spcFirstLastPara="1" rIns="91425" wrap="square" tIns="36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192.168.2.0</a:t>
              </a:r>
              <a:r>
                <a:rPr lang="zh-TW"/>
                <a:t>/24</a:t>
              </a:r>
              <a:endParaRPr/>
            </a:p>
          </p:txBody>
        </p:sp>
        <p:grpSp>
          <p:nvGrpSpPr>
            <p:cNvPr id="322" name="Google Shape;322;p38"/>
            <p:cNvGrpSpPr/>
            <p:nvPr/>
          </p:nvGrpSpPr>
          <p:grpSpPr>
            <a:xfrm>
              <a:off x="6724300" y="3370100"/>
              <a:ext cx="2203675" cy="924325"/>
              <a:chOff x="6648100" y="3446300"/>
              <a:chExt cx="2203675" cy="924325"/>
            </a:xfrm>
          </p:grpSpPr>
          <p:sp>
            <p:nvSpPr>
              <p:cNvPr id="323" name="Google Shape;323;p38"/>
              <p:cNvSpPr/>
              <p:nvPr/>
            </p:nvSpPr>
            <p:spPr>
              <a:xfrm>
                <a:off x="7339775" y="3446300"/>
                <a:ext cx="1512000" cy="918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zh-TW">
                    <a:solidFill>
                      <a:schemeClr val="dk1"/>
                    </a:solidFill>
                  </a:rPr>
                  <a:t>server</a:t>
                </a:r>
                <a:endParaRPr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chemeClr val="dk1"/>
                    </a:solidFill>
                  </a:rPr>
                  <a:t>192.168.0.130</a:t>
                </a:r>
                <a:endParaRPr/>
              </a:p>
            </p:txBody>
          </p:sp>
          <p:sp>
            <p:nvSpPr>
              <p:cNvPr id="324" name="Google Shape;324;p38"/>
              <p:cNvSpPr/>
              <p:nvPr/>
            </p:nvSpPr>
            <p:spPr>
              <a:xfrm>
                <a:off x="6648100" y="3448750"/>
                <a:ext cx="6891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22</a:t>
                </a:r>
                <a:endParaRPr/>
              </a:p>
            </p:txBody>
          </p:sp>
          <p:sp>
            <p:nvSpPr>
              <p:cNvPr id="325" name="Google Shape;325;p38"/>
              <p:cNvSpPr/>
              <p:nvPr/>
            </p:nvSpPr>
            <p:spPr>
              <a:xfrm>
                <a:off x="6648100" y="3977025"/>
                <a:ext cx="689100" cy="3936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1024-65535</a:t>
                </a:r>
                <a:endParaRPr/>
              </a:p>
            </p:txBody>
          </p:sp>
        </p:grpSp>
        <p:cxnSp>
          <p:nvCxnSpPr>
            <p:cNvPr id="326" name="Google Shape;326;p38"/>
            <p:cNvCxnSpPr>
              <a:stCxn id="327" idx="2"/>
            </p:cNvCxnSpPr>
            <p:nvPr/>
          </p:nvCxnSpPr>
          <p:spPr>
            <a:xfrm>
              <a:off x="6020374" y="3218000"/>
              <a:ext cx="723900" cy="2748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cxnSp>
          <p:nvCxnSpPr>
            <p:cNvPr id="328" name="Google Shape;328;p38"/>
            <p:cNvCxnSpPr>
              <a:stCxn id="327" idx="2"/>
            </p:cNvCxnSpPr>
            <p:nvPr/>
          </p:nvCxnSpPr>
          <p:spPr>
            <a:xfrm>
              <a:off x="6020374" y="3218000"/>
              <a:ext cx="703800" cy="955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329" name="Google Shape;329;p38"/>
            <p:cNvSpPr/>
            <p:nvPr/>
          </p:nvSpPr>
          <p:spPr>
            <a:xfrm>
              <a:off x="6030275" y="3446300"/>
              <a:ext cx="607800" cy="607800"/>
            </a:xfrm>
            <a:prstGeom prst="mathMultiply">
              <a:avLst>
                <a:gd fmla="val 23520" name="adj1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5284313" y="1793425"/>
              <a:ext cx="1512000" cy="726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gateway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192.168.2.100</a:t>
              </a: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5676275" y="2519725"/>
              <a:ext cx="688200" cy="474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1024-65535</a:t>
              </a: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5676274" y="3003200"/>
              <a:ext cx="688200" cy="214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eth0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module</a:t>
            </a:r>
            <a:r>
              <a:rPr lang="zh-TW"/>
              <a:t>: state module(how we solve previous problem)</a:t>
            </a:r>
            <a:endParaRPr/>
          </a:p>
        </p:txBody>
      </p:sp>
      <p:sp>
        <p:nvSpPr>
          <p:cNvPr id="337" name="Google Shape;337;p39"/>
          <p:cNvSpPr txBox="1"/>
          <p:nvPr>
            <p:ph idx="1" type="body"/>
          </p:nvPr>
        </p:nvSpPr>
        <p:spPr>
          <a:xfrm>
            <a:off x="311700" y="1152475"/>
            <a:ext cx="8160600" cy="37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state module 可以分辨 connection 的狀態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NEW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是否是新的連線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其他 client </a:t>
            </a:r>
            <a:r>
              <a:rPr b="1" lang="zh-TW" sz="1800"/>
              <a:t>主動</a:t>
            </a:r>
            <a:r>
              <a:rPr lang="zh-TW" sz="1800"/>
              <a:t>對 host 的新連線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zh-TW" sz="1800"/>
              <a:t>ESTABLISHED</a:t>
            </a:r>
            <a:r>
              <a:rPr lang="zh-TW" sz="1800"/>
              <a:t>: 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是否是已經建立的連線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其他 client </a:t>
            </a:r>
            <a:r>
              <a:rPr b="1" lang="zh-TW" sz="1800"/>
              <a:t>被動</a:t>
            </a:r>
            <a:r>
              <a:rPr lang="zh-TW" sz="1800"/>
              <a:t>接受 host 的現有連線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zh-TW" sz="1800"/>
              <a:t>RELATED</a:t>
            </a:r>
            <a:r>
              <a:rPr lang="zh-TW" sz="1800"/>
              <a:t>: 是否是由已經建立的連線衍生的連線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FTP 連線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需要額外 module 支援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INVALID: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封包 checksum 與計算的 checksum 不同</a:t>
            </a:r>
            <a:endParaRPr sz="1800"/>
          </a:p>
        </p:txBody>
      </p:sp>
      <p:sp>
        <p:nvSpPr>
          <p:cNvPr id="338" name="Google Shape;33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module</a:t>
            </a:r>
            <a:r>
              <a:rPr lang="zh-TW"/>
              <a:t>: state module</a:t>
            </a:r>
            <a:endParaRPr b="1"/>
          </a:p>
        </p:txBody>
      </p:sp>
      <p:sp>
        <p:nvSpPr>
          <p:cNvPr id="344" name="Google Shape;344;p40"/>
          <p:cNvSpPr txBox="1"/>
          <p:nvPr>
            <p:ph idx="1" type="body"/>
          </p:nvPr>
        </p:nvSpPr>
        <p:spPr>
          <a:xfrm>
            <a:off x="311700" y="1639950"/>
            <a:ext cx="8520600" cy="3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-m </a:t>
            </a: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module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可以接支援的 moudle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state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comment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mac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etc…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--state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剛剛介紹的 state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ESTABLISHED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RELATED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INVALID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6" name="Google Shape;346;p40"/>
          <p:cNvSpPr txBox="1"/>
          <p:nvPr/>
        </p:nvSpPr>
        <p:spPr>
          <a:xfrm>
            <a:off x="169000" y="1070050"/>
            <a:ext cx="872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iptables </a:t>
            </a:r>
            <a:r>
              <a:rPr b="1" lang="zh-TW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-A INPUT </a:t>
            </a:r>
            <a:r>
              <a:rPr b="1" lang="zh-TW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[-m module] [--state 狀態]</a:t>
            </a:r>
            <a:endParaRPr b="1" sz="18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/>
          <p:nvPr/>
        </p:nvSpPr>
        <p:spPr>
          <a:xfrm>
            <a:off x="4965625" y="909525"/>
            <a:ext cx="4135500" cy="3639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3(</a:t>
            </a:r>
            <a:r>
              <a:rPr lang="zh-TW"/>
              <a:t>state module</a:t>
            </a:r>
            <a:r>
              <a:rPr lang="zh-TW"/>
              <a:t>)</a:t>
            </a:r>
            <a:endParaRPr/>
          </a:p>
        </p:txBody>
      </p:sp>
      <p:sp>
        <p:nvSpPr>
          <p:cNvPr id="353" name="Google Shape;353;p41"/>
          <p:cNvSpPr txBox="1"/>
          <p:nvPr>
            <p:ph idx="1" type="body"/>
          </p:nvPr>
        </p:nvSpPr>
        <p:spPr>
          <a:xfrm>
            <a:off x="-14675" y="847675"/>
            <a:ext cx="5060100" cy="39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Helvetica Neue"/>
              <a:buChar char="-"/>
            </a:pPr>
            <a:r>
              <a:rPr lang="zh-TW" sz="1700">
                <a:latin typeface="Helvetica Neue"/>
                <a:ea typeface="Helvetica Neue"/>
                <a:cs typeface="Helvetica Neue"/>
                <a:sym typeface="Helvetica Neue"/>
              </a:rPr>
              <a:t>at gateway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AutoNum type="arabicPeriod"/>
            </a:pPr>
            <a:r>
              <a:rPr lang="zh-TW" sz="1700">
                <a:latin typeface="Helvetica Neue"/>
                <a:ea typeface="Helvetica Neue"/>
                <a:cs typeface="Helvetica Neue"/>
                <a:sym typeface="Helvetica Neue"/>
              </a:rPr>
              <a:t>clean up</a:t>
            </a:r>
            <a:r>
              <a:rPr lang="zh-TW" sz="1700">
                <a:latin typeface="Courier New"/>
                <a:ea typeface="Courier New"/>
                <a:cs typeface="Courier New"/>
                <a:sym typeface="Courier New"/>
              </a:rPr>
              <a:t>: `</a:t>
            </a:r>
            <a:r>
              <a:rPr b="1" lang="zh-TW" sz="1700">
                <a:latin typeface="Courier New"/>
                <a:ea typeface="Courier New"/>
                <a:cs typeface="Courier New"/>
                <a:sym typeface="Courier New"/>
              </a:rPr>
              <a:t>iptables -F</a:t>
            </a:r>
            <a:r>
              <a:rPr lang="zh-TW" sz="17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AutoNum type="arabicPeriod"/>
            </a:pPr>
            <a:r>
              <a:rPr lang="zh-TW" sz="17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700">
                <a:latin typeface="Courier New"/>
                <a:ea typeface="Courier New"/>
                <a:cs typeface="Courier New"/>
                <a:sym typeface="Courier New"/>
              </a:rPr>
              <a:t>iptables -A INPUT -m state --state RELATED,ESTABLISHED -j ACCEPT`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AutoNum type="arabicPeriod"/>
            </a:pPr>
            <a:r>
              <a:rPr b="1" lang="zh-TW" sz="1700">
                <a:latin typeface="Courier New"/>
                <a:ea typeface="Courier New"/>
                <a:cs typeface="Courier New"/>
                <a:sym typeface="Courier New"/>
              </a:rPr>
              <a:t>`iptables -A INPUT -j DROP`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AutoNum type="arabicPeriod"/>
            </a:pPr>
            <a:r>
              <a:rPr b="1" lang="zh-TW" sz="1700">
                <a:latin typeface="Courier New"/>
                <a:ea typeface="Courier New"/>
                <a:cs typeface="Courier New"/>
                <a:sym typeface="Courier New"/>
              </a:rPr>
              <a:t>`python3 -m http.server --bind 0.0.0.0 5000`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Helvetica Neue"/>
              <a:buChar char="-"/>
            </a:pPr>
            <a:r>
              <a:rPr lang="zh-TW" sz="1700">
                <a:latin typeface="Helvetica Neue"/>
                <a:ea typeface="Helvetica Neue"/>
                <a:cs typeface="Helvetica Neue"/>
                <a:sym typeface="Helvetica Neue"/>
              </a:rPr>
              <a:t>at server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zh-TW" sz="1700"/>
              <a:t>`</a:t>
            </a:r>
            <a:r>
              <a:rPr b="1" lang="zh-TW" sz="1700">
                <a:latin typeface="Courier New"/>
                <a:ea typeface="Courier New"/>
                <a:cs typeface="Courier New"/>
                <a:sym typeface="Courier New"/>
              </a:rPr>
              <a:t>GATEWAY_IP=&lt;192.168.2.???&gt;</a:t>
            </a:r>
            <a:r>
              <a:rPr lang="zh-TW" sz="1700"/>
              <a:t>`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check with `</a:t>
            </a:r>
            <a:r>
              <a:rPr b="1" lang="zh-TW" sz="1700">
                <a:latin typeface="Courier New"/>
                <a:ea typeface="Courier New"/>
                <a:cs typeface="Courier New"/>
                <a:sym typeface="Courier New"/>
              </a:rPr>
              <a:t>lxc list</a:t>
            </a:r>
            <a:r>
              <a:rPr lang="zh-TW" sz="1700"/>
              <a:t>`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zh-TW" sz="1700"/>
              <a:t>`</a:t>
            </a:r>
            <a:r>
              <a:rPr b="1" lang="zh-TW" sz="1700">
                <a:latin typeface="Courier New"/>
                <a:ea typeface="Courier New"/>
                <a:cs typeface="Courier New"/>
                <a:sym typeface="Courier New"/>
              </a:rPr>
              <a:t>echo -ne "GET / HTTP/1.0\r\n\r\n" | nc -p 22 $GATEWAY_IP 5000</a:t>
            </a:r>
            <a:r>
              <a:rPr lang="zh-TW" sz="1700"/>
              <a:t>`</a:t>
            </a:r>
            <a:endParaRPr sz="1700"/>
          </a:p>
        </p:txBody>
      </p:sp>
      <p:sp>
        <p:nvSpPr>
          <p:cNvPr id="354" name="Google Shape;354;p41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5" name="Google Shape;355;p41"/>
          <p:cNvSpPr txBox="1"/>
          <p:nvPr/>
        </p:nvSpPr>
        <p:spPr>
          <a:xfrm>
            <a:off x="5015775" y="3671000"/>
            <a:ext cx="266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drop </a:t>
            </a:r>
            <a:r>
              <a:rPr b="1" lang="zh-TW"/>
              <a:t>NEW</a:t>
            </a:r>
            <a:r>
              <a:rPr lang="zh-TW"/>
              <a:t> packet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allow </a:t>
            </a:r>
            <a:r>
              <a:rPr b="1" lang="zh-TW"/>
              <a:t>ESTABLISHED</a:t>
            </a:r>
            <a:r>
              <a:rPr lang="zh-TW"/>
              <a:t> packet</a:t>
            </a:r>
            <a:endParaRPr/>
          </a:p>
        </p:txBody>
      </p:sp>
      <p:sp>
        <p:nvSpPr>
          <p:cNvPr id="356" name="Google Shape;356;p41"/>
          <p:cNvSpPr txBox="1"/>
          <p:nvPr/>
        </p:nvSpPr>
        <p:spPr>
          <a:xfrm>
            <a:off x="4965625" y="4616850"/>
            <a:ext cx="38349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到這裡應該大家就可以</a:t>
            </a:r>
            <a:r>
              <a:rPr lang="zh-TW"/>
              <a:t>看懂 firewall 了</a:t>
            </a:r>
            <a:endParaRPr/>
          </a:p>
        </p:txBody>
      </p:sp>
      <p:sp>
        <p:nvSpPr>
          <p:cNvPr id="357" name="Google Shape;357;p41"/>
          <p:cNvSpPr txBox="1"/>
          <p:nvPr/>
        </p:nvSpPr>
        <p:spPr>
          <a:xfrm>
            <a:off x="4965625" y="909525"/>
            <a:ext cx="1474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36000" spcFirstLastPara="1" rIns="91425" wrap="square" tIns="36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192.168.2.0</a:t>
            </a:r>
            <a:r>
              <a:rPr lang="zh-TW"/>
              <a:t>/24</a:t>
            </a:r>
            <a:endParaRPr/>
          </a:p>
        </p:txBody>
      </p:sp>
      <p:sp>
        <p:nvSpPr>
          <p:cNvPr id="358" name="Google Shape;358;p41"/>
          <p:cNvSpPr/>
          <p:nvPr/>
        </p:nvSpPr>
        <p:spPr>
          <a:xfrm>
            <a:off x="7415975" y="3293900"/>
            <a:ext cx="1512000" cy="91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server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192.168.0.130</a:t>
            </a:r>
            <a:endParaRPr/>
          </a:p>
        </p:txBody>
      </p:sp>
      <p:sp>
        <p:nvSpPr>
          <p:cNvPr id="359" name="Google Shape;359;p41"/>
          <p:cNvSpPr/>
          <p:nvPr/>
        </p:nvSpPr>
        <p:spPr>
          <a:xfrm>
            <a:off x="6724300" y="3296350"/>
            <a:ext cx="689100" cy="39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22</a:t>
            </a:r>
            <a:endParaRPr/>
          </a:p>
        </p:txBody>
      </p:sp>
      <p:cxnSp>
        <p:nvCxnSpPr>
          <p:cNvPr id="360" name="Google Shape;360;p41"/>
          <p:cNvCxnSpPr>
            <a:stCxn id="361" idx="2"/>
            <a:endCxn id="359" idx="1"/>
          </p:cNvCxnSpPr>
          <p:nvPr/>
        </p:nvCxnSpPr>
        <p:spPr>
          <a:xfrm>
            <a:off x="6020374" y="3141800"/>
            <a:ext cx="703800" cy="35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362" name="Google Shape;362;p41"/>
          <p:cNvSpPr/>
          <p:nvPr/>
        </p:nvSpPr>
        <p:spPr>
          <a:xfrm>
            <a:off x="5284313" y="1717225"/>
            <a:ext cx="15120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gateway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192.168.2.100</a:t>
            </a:r>
            <a:endParaRPr/>
          </a:p>
        </p:txBody>
      </p:sp>
      <p:sp>
        <p:nvSpPr>
          <p:cNvPr id="363" name="Google Shape;363;p41"/>
          <p:cNvSpPr/>
          <p:nvPr/>
        </p:nvSpPr>
        <p:spPr>
          <a:xfrm>
            <a:off x="5676275" y="2443525"/>
            <a:ext cx="688200" cy="47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1024-65535</a:t>
            </a:r>
            <a:endParaRPr/>
          </a:p>
        </p:txBody>
      </p:sp>
      <p:sp>
        <p:nvSpPr>
          <p:cNvPr id="361" name="Google Shape;361;p41"/>
          <p:cNvSpPr/>
          <p:nvPr/>
        </p:nvSpPr>
        <p:spPr>
          <a:xfrm>
            <a:off x="5676274" y="2927000"/>
            <a:ext cx="688200" cy="21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eth0</a:t>
            </a:r>
            <a:endParaRPr/>
          </a:p>
        </p:txBody>
      </p:sp>
      <p:sp>
        <p:nvSpPr>
          <p:cNvPr id="364" name="Google Shape;364;p41"/>
          <p:cNvSpPr/>
          <p:nvPr/>
        </p:nvSpPr>
        <p:spPr>
          <a:xfrm rot="2700000">
            <a:off x="6281757" y="3209118"/>
            <a:ext cx="324986" cy="324986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linux solve network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Q&amp;A(week 1)</a:t>
            </a:r>
            <a:endParaRPr/>
          </a:p>
        </p:txBody>
      </p:sp>
      <p:sp>
        <p:nvSpPr>
          <p:cNvPr id="370" name="Google Shape;37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71" name="Google Shape;3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50" y="1249377"/>
            <a:ext cx="5547800" cy="3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SNAT, DNAT, MASQUERADE</a:t>
            </a:r>
            <a:endParaRPr/>
          </a:p>
        </p:txBody>
      </p:sp>
      <p:sp>
        <p:nvSpPr>
          <p:cNvPr id="377" name="Google Shape;37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SNAT, DNAT, MASQUERADE</a:t>
            </a:r>
            <a:endParaRPr/>
          </a:p>
        </p:txBody>
      </p:sp>
      <p:sp>
        <p:nvSpPr>
          <p:cNvPr id="383" name="Google Shape;38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SNAT(source NAT)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行為就像平時常見的分享器，修改 IP header 的 source IP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透過 iptatbles 的 nat table 的 postrouting chain 處理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DNAT(destination NAT)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行為就像是 load balancer，修改 IP header 的 destination IP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透過 iptatbles 的 nat table 的 pretrouting chain 處理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MASQUERADE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像是 SNAT，但是不用指定 source IP address，由演算法自行分配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透過 iptatbles 的 nat table 的 postrouting chain 處理</a:t>
            </a:r>
            <a:endParaRPr sz="1800"/>
          </a:p>
        </p:txBody>
      </p:sp>
      <p:sp>
        <p:nvSpPr>
          <p:cNvPr id="384" name="Google Shape;38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封包流動(forwad packet)</a:t>
            </a:r>
            <a:endParaRPr/>
          </a:p>
        </p:txBody>
      </p:sp>
      <p:sp>
        <p:nvSpPr>
          <p:cNvPr id="390" name="Google Shape;390;p45"/>
          <p:cNvSpPr txBox="1"/>
          <p:nvPr>
            <p:ph idx="12" type="sldNum"/>
          </p:nvPr>
        </p:nvSpPr>
        <p:spPr>
          <a:xfrm>
            <a:off x="8396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91" name="Google Shape;3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50" y="1249377"/>
            <a:ext cx="5547800" cy="320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45"/>
          <p:cNvGrpSpPr/>
          <p:nvPr/>
        </p:nvGrpSpPr>
        <p:grpSpPr>
          <a:xfrm>
            <a:off x="235500" y="3594500"/>
            <a:ext cx="1474500" cy="1136700"/>
            <a:chOff x="311700" y="3594500"/>
            <a:chExt cx="1474500" cy="1136700"/>
          </a:xfrm>
        </p:grpSpPr>
        <p:sp>
          <p:nvSpPr>
            <p:cNvPr id="393" name="Google Shape;393;p45"/>
            <p:cNvSpPr txBox="1"/>
            <p:nvPr/>
          </p:nvSpPr>
          <p:spPr>
            <a:xfrm>
              <a:off x="311700" y="3899900"/>
              <a:ext cx="1304400" cy="8313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在這根據 nat table 可以做 DNAT</a:t>
              </a:r>
              <a:endParaRPr/>
            </a:p>
          </p:txBody>
        </p:sp>
        <p:cxnSp>
          <p:nvCxnSpPr>
            <p:cNvPr id="394" name="Google Shape;394;p45"/>
            <p:cNvCxnSpPr>
              <a:stCxn id="393" idx="0"/>
            </p:cNvCxnSpPr>
            <p:nvPr/>
          </p:nvCxnSpPr>
          <p:spPr>
            <a:xfrm rot="-5400000">
              <a:off x="1222350" y="3336050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95" name="Google Shape;395;p45"/>
          <p:cNvGrpSpPr/>
          <p:nvPr/>
        </p:nvGrpSpPr>
        <p:grpSpPr>
          <a:xfrm>
            <a:off x="5858100" y="3518300"/>
            <a:ext cx="1584000" cy="915000"/>
            <a:chOff x="-52950" y="2663425"/>
            <a:chExt cx="1584000" cy="915000"/>
          </a:xfrm>
        </p:grpSpPr>
        <p:sp>
          <p:nvSpPr>
            <p:cNvPr id="396" name="Google Shape;396;p45"/>
            <p:cNvSpPr txBox="1"/>
            <p:nvPr/>
          </p:nvSpPr>
          <p:spPr>
            <a:xfrm>
              <a:off x="226650" y="2962825"/>
              <a:ext cx="1304400" cy="61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可以根據出口流量做 SNAT</a:t>
              </a:r>
              <a:endParaRPr/>
            </a:p>
          </p:txBody>
        </p:sp>
        <p:cxnSp>
          <p:nvCxnSpPr>
            <p:cNvPr id="397" name="Google Shape;397;p45"/>
            <p:cNvCxnSpPr>
              <a:stCxn id="396" idx="0"/>
            </p:cNvCxnSpPr>
            <p:nvPr/>
          </p:nvCxnSpPr>
          <p:spPr>
            <a:xfrm flipH="1" rot="5400000">
              <a:off x="263250" y="2347225"/>
              <a:ext cx="299400" cy="931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98" name="Google Shape;398;p45"/>
          <p:cNvGrpSpPr/>
          <p:nvPr/>
        </p:nvGrpSpPr>
        <p:grpSpPr>
          <a:xfrm>
            <a:off x="3063400" y="3000925"/>
            <a:ext cx="1304400" cy="1662300"/>
            <a:chOff x="2996700" y="3394525"/>
            <a:chExt cx="1304400" cy="1662300"/>
          </a:xfrm>
        </p:grpSpPr>
        <p:sp>
          <p:nvSpPr>
            <p:cNvPr id="399" name="Google Shape;399;p45"/>
            <p:cNvSpPr txBox="1"/>
            <p:nvPr/>
          </p:nvSpPr>
          <p:spPr>
            <a:xfrm>
              <a:off x="2996700" y="4225525"/>
              <a:ext cx="1304400" cy="8313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在這根據要 forward 的 packet 做過濾</a:t>
              </a:r>
              <a:endParaRPr/>
            </a:p>
          </p:txBody>
        </p:sp>
        <p:cxnSp>
          <p:nvCxnSpPr>
            <p:cNvPr id="400" name="Google Shape;400;p45"/>
            <p:cNvCxnSpPr>
              <a:stCxn id="399" idx="0"/>
            </p:cNvCxnSpPr>
            <p:nvPr/>
          </p:nvCxnSpPr>
          <p:spPr>
            <a:xfrm flipH="1" rot="5400000">
              <a:off x="3232200" y="3808825"/>
              <a:ext cx="831000" cy="24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SNAT, </a:t>
            </a:r>
            <a:r>
              <a:rPr lang="zh-TW"/>
              <a:t>MASQUERADE</a:t>
            </a:r>
            <a:endParaRPr/>
          </a:p>
        </p:txBody>
      </p:sp>
      <p:sp>
        <p:nvSpPr>
          <p:cNvPr id="406" name="Google Shape;40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07" name="Google Shape;4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413" y="1173000"/>
            <a:ext cx="6455176" cy="36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封包流動(SNAT, </a:t>
            </a:r>
            <a:r>
              <a:rPr lang="zh-TW"/>
              <a:t>MASQUERADE</a:t>
            </a:r>
            <a:r>
              <a:rPr lang="zh-TW"/>
              <a:t>)</a:t>
            </a:r>
            <a:endParaRPr/>
          </a:p>
        </p:txBody>
      </p:sp>
      <p:sp>
        <p:nvSpPr>
          <p:cNvPr id="413" name="Google Shape;413;p47"/>
          <p:cNvSpPr txBox="1"/>
          <p:nvPr>
            <p:ph idx="12" type="sldNum"/>
          </p:nvPr>
        </p:nvSpPr>
        <p:spPr>
          <a:xfrm>
            <a:off x="8396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14" name="Google Shape;4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50" y="1249377"/>
            <a:ext cx="5547800" cy="320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47"/>
          <p:cNvGrpSpPr/>
          <p:nvPr/>
        </p:nvGrpSpPr>
        <p:grpSpPr>
          <a:xfrm>
            <a:off x="235500" y="3594500"/>
            <a:ext cx="1474500" cy="1136700"/>
            <a:chOff x="311700" y="3594500"/>
            <a:chExt cx="1474500" cy="1136700"/>
          </a:xfrm>
        </p:grpSpPr>
        <p:sp>
          <p:nvSpPr>
            <p:cNvPr id="416" name="Google Shape;416;p47"/>
            <p:cNvSpPr txBox="1"/>
            <p:nvPr/>
          </p:nvSpPr>
          <p:spPr>
            <a:xfrm>
              <a:off x="311700" y="3899900"/>
              <a:ext cx="1304400" cy="8313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在這根據 nat table 可以做 DNAT</a:t>
              </a:r>
              <a:endParaRPr/>
            </a:p>
          </p:txBody>
        </p:sp>
        <p:cxnSp>
          <p:nvCxnSpPr>
            <p:cNvPr id="417" name="Google Shape;417;p47"/>
            <p:cNvCxnSpPr>
              <a:stCxn id="416" idx="0"/>
            </p:cNvCxnSpPr>
            <p:nvPr/>
          </p:nvCxnSpPr>
          <p:spPr>
            <a:xfrm rot="-5400000">
              <a:off x="1222350" y="3336050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18" name="Google Shape;418;p47"/>
          <p:cNvGrpSpPr/>
          <p:nvPr/>
        </p:nvGrpSpPr>
        <p:grpSpPr>
          <a:xfrm>
            <a:off x="150450" y="2657425"/>
            <a:ext cx="1474500" cy="1567500"/>
            <a:chOff x="226650" y="2657425"/>
            <a:chExt cx="1474500" cy="1567500"/>
          </a:xfrm>
        </p:grpSpPr>
        <p:sp>
          <p:nvSpPr>
            <p:cNvPr id="419" name="Google Shape;419;p47"/>
            <p:cNvSpPr txBox="1"/>
            <p:nvPr/>
          </p:nvSpPr>
          <p:spPr>
            <a:xfrm>
              <a:off x="226650" y="2962825"/>
              <a:ext cx="1304400" cy="12621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根據 routing table </a:t>
              </a:r>
              <a:r>
                <a:rPr lang="zh-TW">
                  <a:solidFill>
                    <a:schemeClr val="dk1"/>
                  </a:solidFill>
                </a:rPr>
                <a:t>路由，tw.yahoo.com </a:t>
              </a:r>
              <a:r>
                <a:rPr lang="zh-TW">
                  <a:solidFill>
                    <a:schemeClr val="dk1"/>
                  </a:solidFill>
                </a:rPr>
                <a:t>不是我們本機的資源</a:t>
              </a:r>
              <a:endParaRPr/>
            </a:p>
          </p:txBody>
        </p:sp>
        <p:cxnSp>
          <p:nvCxnSpPr>
            <p:cNvPr id="420" name="Google Shape;420;p47"/>
            <p:cNvCxnSpPr>
              <a:stCxn id="419" idx="0"/>
            </p:cNvCxnSpPr>
            <p:nvPr/>
          </p:nvCxnSpPr>
          <p:spPr>
            <a:xfrm rot="-5400000">
              <a:off x="1137300" y="2398975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21" name="Google Shape;421;p47"/>
          <p:cNvGrpSpPr/>
          <p:nvPr/>
        </p:nvGrpSpPr>
        <p:grpSpPr>
          <a:xfrm>
            <a:off x="3089325" y="2985725"/>
            <a:ext cx="1304400" cy="1190700"/>
            <a:chOff x="498750" y="2195150"/>
            <a:chExt cx="1304400" cy="1190700"/>
          </a:xfrm>
        </p:grpSpPr>
        <p:sp>
          <p:nvSpPr>
            <p:cNvPr id="422" name="Google Shape;422;p47"/>
            <p:cNvSpPr txBox="1"/>
            <p:nvPr/>
          </p:nvSpPr>
          <p:spPr>
            <a:xfrm>
              <a:off x="498750" y="2770250"/>
              <a:ext cx="1304400" cy="61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對進入封包進行過濾</a:t>
              </a:r>
              <a:endParaRPr/>
            </a:p>
          </p:txBody>
        </p:sp>
        <p:cxnSp>
          <p:nvCxnSpPr>
            <p:cNvPr id="423" name="Google Shape;423;p47"/>
            <p:cNvCxnSpPr>
              <a:stCxn id="422" idx="0"/>
            </p:cNvCxnSpPr>
            <p:nvPr/>
          </p:nvCxnSpPr>
          <p:spPr>
            <a:xfrm flipH="1" rot="5400000">
              <a:off x="862050" y="2481350"/>
              <a:ext cx="575100" cy="27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24" name="Google Shape;424;p47"/>
          <p:cNvGrpSpPr/>
          <p:nvPr/>
        </p:nvGrpSpPr>
        <p:grpSpPr>
          <a:xfrm>
            <a:off x="6131550" y="3518300"/>
            <a:ext cx="1857450" cy="1346100"/>
            <a:chOff x="220500" y="2663425"/>
            <a:chExt cx="1857450" cy="1346100"/>
          </a:xfrm>
        </p:grpSpPr>
        <p:sp>
          <p:nvSpPr>
            <p:cNvPr id="425" name="Google Shape;425;p47"/>
            <p:cNvSpPr txBox="1"/>
            <p:nvPr/>
          </p:nvSpPr>
          <p:spPr>
            <a:xfrm>
              <a:off x="226650" y="2962825"/>
              <a:ext cx="1851300" cy="1046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根據 rule 將 source IP 替換成 server 的對外 IP (SNAT, MASQUERADE)</a:t>
              </a:r>
              <a:endParaRPr/>
            </a:p>
          </p:txBody>
        </p:sp>
        <p:cxnSp>
          <p:nvCxnSpPr>
            <p:cNvPr id="426" name="Google Shape;426;p47"/>
            <p:cNvCxnSpPr>
              <a:stCxn id="425" idx="0"/>
            </p:cNvCxnSpPr>
            <p:nvPr/>
          </p:nvCxnSpPr>
          <p:spPr>
            <a:xfrm flipH="1" rot="5400000">
              <a:off x="536700" y="2347225"/>
              <a:ext cx="299400" cy="9318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SNAT, </a:t>
            </a:r>
            <a:r>
              <a:rPr lang="zh-TW"/>
              <a:t>MASQUERADE</a:t>
            </a:r>
            <a:endParaRPr/>
          </a:p>
        </p:txBody>
      </p:sp>
      <p:sp>
        <p:nvSpPr>
          <p:cNvPr id="432" name="Google Shape;432;p48"/>
          <p:cNvSpPr txBox="1"/>
          <p:nvPr>
            <p:ph idx="1" type="body"/>
          </p:nvPr>
        </p:nvSpPr>
        <p:spPr>
          <a:xfrm>
            <a:off x="311700" y="1152475"/>
            <a:ext cx="8520600" cy="3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要先開啟 kernel 轉送封包的功能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echo "1" &gt; /proc/sys/net/ipv4/ip_forward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echo “net.ipv4.ip_forward = 1” | sudo tee -a /etc/sysctl.conf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sysctl -p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指令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iptables -t nat -A POSTROUTING -s $innet -o $EXTIF -j MASQUERADE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$innet 是內部網路, eg: 10.0.0.0/16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$EXTIF 是對外 interface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iptables -t nat -A POSTROUTING -o 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$EXTIF 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-j SNAT --to-source $extnet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--to-source $extnet</a:t>
            </a: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: 外部 IP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SNAT, </a:t>
            </a:r>
            <a:r>
              <a:rPr lang="zh-TW"/>
              <a:t>MASQUERADE</a:t>
            </a:r>
            <a:r>
              <a:rPr lang="zh-TW"/>
              <a:t> implement</a:t>
            </a:r>
            <a:endParaRPr/>
          </a:p>
        </p:txBody>
      </p:sp>
      <p:sp>
        <p:nvSpPr>
          <p:cNvPr id="439" name="Google Shape;43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40" name="Google Shape;4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138" y="1017725"/>
            <a:ext cx="6455176" cy="36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9"/>
          <p:cNvSpPr txBox="1"/>
          <p:nvPr/>
        </p:nvSpPr>
        <p:spPr>
          <a:xfrm>
            <a:off x="1690250" y="3926075"/>
            <a:ext cx="5187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iptables -t nat -A POSTROUTING -s </a:t>
            </a:r>
            <a:r>
              <a:rPr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192.168.1.</a:t>
            </a:r>
            <a:r>
              <a:rPr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0/24 -o eth0 -j </a:t>
            </a:r>
            <a:r>
              <a:rPr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MASQUERADE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4</a:t>
            </a:r>
            <a:r>
              <a:rPr lang="zh-TW"/>
              <a:t>(use SNAT to forward packet</a:t>
            </a:r>
            <a:r>
              <a:rPr lang="zh-TW"/>
              <a:t>)</a:t>
            </a:r>
            <a:endParaRPr/>
          </a:p>
        </p:txBody>
      </p:sp>
      <p:sp>
        <p:nvSpPr>
          <p:cNvPr id="447" name="Google Shape;447;p50"/>
          <p:cNvSpPr txBox="1"/>
          <p:nvPr>
            <p:ph idx="1" type="body"/>
          </p:nvPr>
        </p:nvSpPr>
        <p:spPr>
          <a:xfrm>
            <a:off x="311700" y="1152475"/>
            <a:ext cx="4968600" cy="4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at gatewaay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clean up: `</a:t>
            </a: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lxc -F</a:t>
            </a:r>
            <a:r>
              <a:rPr lang="zh-TW"/>
              <a:t>`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`</a:t>
            </a: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iptables -t nat -A POSTROUTING -s </a:t>
            </a: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192.168.2.</a:t>
            </a: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0/24 -o eth1 -j </a:t>
            </a: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MASQUERADE</a:t>
            </a:r>
            <a:r>
              <a:rPr lang="zh-TW"/>
              <a:t>`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at </a:t>
            </a:r>
            <a:r>
              <a:rPr lang="zh-TW"/>
              <a:t>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setup gateway on </a:t>
            </a:r>
            <a:r>
              <a:rPr b="1" lang="zh-TW"/>
              <a:t>server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get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netplan file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change addresses to current IP(`</a:t>
            </a: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lxc list</a:t>
            </a:r>
            <a:r>
              <a:rPr lang="zh-TW"/>
              <a:t>`)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change gateway4 to gateway’s IP</a:t>
            </a:r>
            <a:r>
              <a:rPr lang="zh-TW"/>
              <a:t>(`</a:t>
            </a: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lxc list</a:t>
            </a:r>
            <a:r>
              <a:rPr lang="zh-TW"/>
              <a:t>`)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apply netplan config file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`</a:t>
            </a:r>
            <a:r>
              <a:rPr b="1" lang="zh-TW"/>
              <a:t>netplan try</a:t>
            </a:r>
            <a:r>
              <a:rPr lang="zh-TW"/>
              <a:t>`: would rollback after 120 second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/>
              <a:t>`</a:t>
            </a:r>
            <a:r>
              <a:rPr b="1" lang="zh-TW"/>
              <a:t>netplan apply`</a:t>
            </a:r>
            <a:r>
              <a:rPr lang="zh-TW"/>
              <a:t>: just apply netplan file at /etc/netplan/*.yaml</a:t>
            </a:r>
            <a:endParaRPr/>
          </a:p>
        </p:txBody>
      </p:sp>
      <p:sp>
        <p:nvSpPr>
          <p:cNvPr id="448" name="Google Shape;448;p50"/>
          <p:cNvSpPr txBox="1"/>
          <p:nvPr>
            <p:ph idx="12" type="sldNum"/>
          </p:nvPr>
        </p:nvSpPr>
        <p:spPr>
          <a:xfrm>
            <a:off x="8541308" y="46901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49" name="Google Shape;449;p50"/>
          <p:cNvGrpSpPr/>
          <p:nvPr/>
        </p:nvGrpSpPr>
        <p:grpSpPr>
          <a:xfrm>
            <a:off x="5436125" y="1562888"/>
            <a:ext cx="2949425" cy="3440787"/>
            <a:chOff x="6045725" y="1486688"/>
            <a:chExt cx="2949425" cy="3440787"/>
          </a:xfrm>
        </p:grpSpPr>
        <p:sp>
          <p:nvSpPr>
            <p:cNvPr id="450" name="Google Shape;450;p50"/>
            <p:cNvSpPr/>
            <p:nvPr/>
          </p:nvSpPr>
          <p:spPr>
            <a:xfrm>
              <a:off x="6045725" y="2912075"/>
              <a:ext cx="2949300" cy="20154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1" name="Google Shape;451;p50"/>
            <p:cNvGrpSpPr/>
            <p:nvPr/>
          </p:nvGrpSpPr>
          <p:grpSpPr>
            <a:xfrm>
              <a:off x="6045850" y="1600819"/>
              <a:ext cx="2949300" cy="1193781"/>
              <a:chOff x="4664025" y="4020047"/>
              <a:chExt cx="2949300" cy="1003853"/>
            </a:xfrm>
          </p:grpSpPr>
          <p:sp>
            <p:nvSpPr>
              <p:cNvPr id="452" name="Google Shape;452;p50"/>
              <p:cNvSpPr/>
              <p:nvPr/>
            </p:nvSpPr>
            <p:spPr>
              <a:xfrm>
                <a:off x="4664025" y="4020400"/>
                <a:ext cx="2949300" cy="1003500"/>
              </a:xfrm>
              <a:prstGeom prst="rect">
                <a:avLst/>
              </a:prstGeom>
              <a:noFill/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50"/>
              <p:cNvSpPr txBox="1"/>
              <p:nvPr/>
            </p:nvSpPr>
            <p:spPr>
              <a:xfrm>
                <a:off x="4664025" y="4020047"/>
                <a:ext cx="1890000" cy="28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36000" spcFirstLastPara="1" rIns="91425" wrap="square" tIns="3600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163.0.0.0/24</a:t>
                </a:r>
                <a:endParaRPr/>
              </a:p>
            </p:txBody>
          </p:sp>
        </p:grpSp>
        <p:cxnSp>
          <p:nvCxnSpPr>
            <p:cNvPr id="454" name="Google Shape;454;p50"/>
            <p:cNvCxnSpPr>
              <a:endCxn id="455" idx="0"/>
            </p:cNvCxnSpPr>
            <p:nvPr/>
          </p:nvCxnSpPr>
          <p:spPr>
            <a:xfrm>
              <a:off x="7964650" y="3453038"/>
              <a:ext cx="0" cy="4764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456" name="Google Shape;456;p50"/>
            <p:cNvSpPr/>
            <p:nvPr/>
          </p:nvSpPr>
          <p:spPr>
            <a:xfrm>
              <a:off x="7690300" y="3234788"/>
              <a:ext cx="548700" cy="207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eth0</a:t>
              </a:r>
              <a:endParaRPr/>
            </a:p>
          </p:txBody>
        </p:sp>
        <p:sp>
          <p:nvSpPr>
            <p:cNvPr id="457" name="Google Shape;457;p50"/>
            <p:cNvSpPr/>
            <p:nvPr/>
          </p:nvSpPr>
          <p:spPr>
            <a:xfrm>
              <a:off x="7448475" y="2525588"/>
              <a:ext cx="1032300" cy="730500"/>
            </a:xfrm>
            <a:prstGeom prst="rect">
              <a:avLst/>
            </a:prstGeom>
            <a:solidFill>
              <a:srgbClr val="FF99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gateway</a:t>
              </a:r>
              <a:endParaRPr/>
            </a:p>
          </p:txBody>
        </p:sp>
        <p:sp>
          <p:nvSpPr>
            <p:cNvPr id="455" name="Google Shape;455;p50"/>
            <p:cNvSpPr/>
            <p:nvPr/>
          </p:nvSpPr>
          <p:spPr>
            <a:xfrm>
              <a:off x="7181950" y="3929438"/>
              <a:ext cx="1565400" cy="730500"/>
            </a:xfrm>
            <a:prstGeom prst="rect">
              <a:avLst/>
            </a:prstGeom>
            <a:solidFill>
              <a:srgbClr val="FF99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server</a:t>
              </a:r>
              <a:endParaRPr/>
            </a:p>
          </p:txBody>
        </p:sp>
        <p:sp>
          <p:nvSpPr>
            <p:cNvPr id="458" name="Google Shape;458;p50"/>
            <p:cNvSpPr/>
            <p:nvPr/>
          </p:nvSpPr>
          <p:spPr>
            <a:xfrm>
              <a:off x="7690300" y="2317988"/>
              <a:ext cx="548700" cy="207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eth1</a:t>
              </a:r>
              <a:endParaRPr/>
            </a:p>
          </p:txBody>
        </p:sp>
        <p:cxnSp>
          <p:nvCxnSpPr>
            <p:cNvPr id="459" name="Google Shape;459;p50"/>
            <p:cNvCxnSpPr>
              <a:stCxn id="458" idx="0"/>
              <a:endCxn id="460" idx="1"/>
            </p:cNvCxnSpPr>
            <p:nvPr/>
          </p:nvCxnSpPr>
          <p:spPr>
            <a:xfrm rot="10800000">
              <a:off x="7964650" y="1486688"/>
              <a:ext cx="0" cy="831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461" name="Google Shape;461;p50"/>
            <p:cNvSpPr txBox="1"/>
            <p:nvPr/>
          </p:nvSpPr>
          <p:spPr>
            <a:xfrm>
              <a:off x="6045850" y="2912071"/>
              <a:ext cx="18900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36000" spcFirstLastPara="1" rIns="91425" wrap="square" tIns="36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192.168.2.0/24</a:t>
              </a:r>
              <a:endParaRPr/>
            </a:p>
          </p:txBody>
        </p:sp>
      </p:grpSp>
      <p:sp>
        <p:nvSpPr>
          <p:cNvPr id="460" name="Google Shape;460;p50"/>
          <p:cNvSpPr/>
          <p:nvPr/>
        </p:nvSpPr>
        <p:spPr>
          <a:xfrm>
            <a:off x="6691588" y="543550"/>
            <a:ext cx="1326672" cy="102049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Internet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DNAT</a:t>
            </a:r>
            <a:endParaRPr/>
          </a:p>
        </p:txBody>
      </p:sp>
      <p:sp>
        <p:nvSpPr>
          <p:cNvPr id="467" name="Google Shape;46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68" name="Google Shape;46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613" y="1254775"/>
            <a:ext cx="5964764" cy="34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quick review OSI 7-layer model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1712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layer 4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transport variable-length data</a:t>
            </a:r>
            <a:r>
              <a:rPr lang="zh-TW" sz="1500"/>
              <a:t> </a:t>
            </a:r>
            <a:r>
              <a:rPr lang="zh-TW" sz="1500"/>
              <a:t>may segment with the size of MTU(Maximum Transmission Unit)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using</a:t>
            </a:r>
            <a:r>
              <a:rPr b="1" lang="zh-TW" sz="1500"/>
              <a:t> </a:t>
            </a:r>
            <a:r>
              <a:rPr b="1" lang="zh-TW" sz="1500"/>
              <a:t>TCP and UDP </a:t>
            </a:r>
            <a:r>
              <a:rPr lang="zh-TW" sz="1500"/>
              <a:t>to transport segment and data frame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layer 3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transport data from one node to “</a:t>
            </a:r>
            <a:r>
              <a:rPr b="1" lang="zh-TW" sz="1500"/>
              <a:t>another connected network</a:t>
            </a:r>
            <a:r>
              <a:rPr lang="zh-TW" sz="1500"/>
              <a:t>”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using IP to transport packets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layer 2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transport data </a:t>
            </a:r>
            <a:r>
              <a:rPr b="1" lang="zh-TW" sz="1500"/>
              <a:t>at the same network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using </a:t>
            </a:r>
            <a:r>
              <a:rPr b="1" lang="zh-TW" sz="1500"/>
              <a:t>MAC address</a:t>
            </a:r>
            <a:r>
              <a:rPr lang="zh-TW" sz="1500"/>
              <a:t> to transport frames</a:t>
            </a:r>
            <a:endParaRPr sz="1500"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800" y="1482275"/>
            <a:ext cx="4349501" cy="338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封包流動(DNAT)</a:t>
            </a:r>
            <a:endParaRPr/>
          </a:p>
        </p:txBody>
      </p:sp>
      <p:sp>
        <p:nvSpPr>
          <p:cNvPr id="474" name="Google Shape;474;p52"/>
          <p:cNvSpPr txBox="1"/>
          <p:nvPr>
            <p:ph idx="12" type="sldNum"/>
          </p:nvPr>
        </p:nvSpPr>
        <p:spPr>
          <a:xfrm>
            <a:off x="8396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75" name="Google Shape;47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50" y="1249377"/>
            <a:ext cx="5547800" cy="320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52"/>
          <p:cNvGrpSpPr/>
          <p:nvPr/>
        </p:nvGrpSpPr>
        <p:grpSpPr>
          <a:xfrm>
            <a:off x="159300" y="3289700"/>
            <a:ext cx="1559550" cy="1782900"/>
            <a:chOff x="311700" y="3594500"/>
            <a:chExt cx="1559550" cy="1782900"/>
          </a:xfrm>
        </p:grpSpPr>
        <p:sp>
          <p:nvSpPr>
            <p:cNvPr id="477" name="Google Shape;477;p52"/>
            <p:cNvSpPr txBox="1"/>
            <p:nvPr/>
          </p:nvSpPr>
          <p:spPr>
            <a:xfrm>
              <a:off x="311700" y="3899900"/>
              <a:ext cx="1474500" cy="14775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在這根據 nat table 將由 public IP 與 80 port </a:t>
              </a:r>
              <a:r>
                <a:rPr lang="zh-TW"/>
                <a:t>進入的 packet 導到 192.168.1.100</a:t>
              </a:r>
              <a:endParaRPr/>
            </a:p>
          </p:txBody>
        </p:sp>
        <p:cxnSp>
          <p:nvCxnSpPr>
            <p:cNvPr id="478" name="Google Shape;478;p52"/>
            <p:cNvCxnSpPr>
              <a:stCxn id="477" idx="0"/>
            </p:cNvCxnSpPr>
            <p:nvPr/>
          </p:nvCxnSpPr>
          <p:spPr>
            <a:xfrm rot="-5400000">
              <a:off x="1307400" y="3336050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79" name="Google Shape;479;p52"/>
          <p:cNvGrpSpPr/>
          <p:nvPr/>
        </p:nvGrpSpPr>
        <p:grpSpPr>
          <a:xfrm>
            <a:off x="150450" y="2657425"/>
            <a:ext cx="1474500" cy="1567500"/>
            <a:chOff x="226650" y="2657425"/>
            <a:chExt cx="1474500" cy="1567500"/>
          </a:xfrm>
        </p:grpSpPr>
        <p:sp>
          <p:nvSpPr>
            <p:cNvPr id="480" name="Google Shape;480;p52"/>
            <p:cNvSpPr txBox="1"/>
            <p:nvPr/>
          </p:nvSpPr>
          <p:spPr>
            <a:xfrm>
              <a:off x="226650" y="2962825"/>
              <a:ext cx="1304400" cy="12621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根據 routing table </a:t>
              </a:r>
              <a:r>
                <a:rPr lang="zh-TW">
                  <a:solidFill>
                    <a:schemeClr val="dk1"/>
                  </a:solidFill>
                </a:rPr>
                <a:t>路由，</a:t>
              </a:r>
              <a:r>
                <a:rPr lang="zh-TW">
                  <a:solidFill>
                    <a:schemeClr val="dk1"/>
                  </a:solidFill>
                </a:rPr>
                <a:t>192.168.1.</a:t>
              </a:r>
              <a:r>
                <a:rPr lang="zh-TW">
                  <a:solidFill>
                    <a:schemeClr val="dk1"/>
                  </a:solidFill>
                </a:rPr>
                <a:t>210 不是我們本機的資源</a:t>
              </a:r>
              <a:endParaRPr/>
            </a:p>
          </p:txBody>
        </p:sp>
        <p:cxnSp>
          <p:nvCxnSpPr>
            <p:cNvPr id="481" name="Google Shape;481;p52"/>
            <p:cNvCxnSpPr>
              <a:stCxn id="480" idx="0"/>
            </p:cNvCxnSpPr>
            <p:nvPr/>
          </p:nvCxnSpPr>
          <p:spPr>
            <a:xfrm rot="-5400000">
              <a:off x="1137300" y="2398975"/>
              <a:ext cx="305400" cy="8223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82" name="Google Shape;482;p52"/>
          <p:cNvGrpSpPr/>
          <p:nvPr/>
        </p:nvGrpSpPr>
        <p:grpSpPr>
          <a:xfrm>
            <a:off x="3089325" y="2985725"/>
            <a:ext cx="1304400" cy="1190700"/>
            <a:chOff x="498750" y="2195150"/>
            <a:chExt cx="1304400" cy="1190700"/>
          </a:xfrm>
        </p:grpSpPr>
        <p:sp>
          <p:nvSpPr>
            <p:cNvPr id="483" name="Google Shape;483;p52"/>
            <p:cNvSpPr txBox="1"/>
            <p:nvPr/>
          </p:nvSpPr>
          <p:spPr>
            <a:xfrm>
              <a:off x="498750" y="2770250"/>
              <a:ext cx="1304400" cy="61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對進入封包進行過濾</a:t>
              </a:r>
              <a:endParaRPr/>
            </a:p>
          </p:txBody>
        </p:sp>
        <p:cxnSp>
          <p:nvCxnSpPr>
            <p:cNvPr id="484" name="Google Shape;484;p52"/>
            <p:cNvCxnSpPr>
              <a:stCxn id="483" idx="0"/>
            </p:cNvCxnSpPr>
            <p:nvPr/>
          </p:nvCxnSpPr>
          <p:spPr>
            <a:xfrm flipH="1" rot="5400000">
              <a:off x="862050" y="2481350"/>
              <a:ext cx="575100" cy="27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DNAT</a:t>
            </a:r>
            <a:endParaRPr/>
          </a:p>
        </p:txBody>
      </p:sp>
      <p:sp>
        <p:nvSpPr>
          <p:cNvPr id="490" name="Google Shape;490;p53"/>
          <p:cNvSpPr txBox="1"/>
          <p:nvPr>
            <p:ph idx="1" type="body"/>
          </p:nvPr>
        </p:nvSpPr>
        <p:spPr>
          <a:xfrm>
            <a:off x="311700" y="1152475"/>
            <a:ext cx="8520600" cy="38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指令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iptables -t nat -A PREROUTING -i eth0 -p tcp --dport 80 -j DNAT --to-destination 192.168.100.10:80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把</a:t>
            </a: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所有</a:t>
            </a: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 80 port 的</a:t>
            </a: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服務導向 192.168.100.10:80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b="1" lang="zh-TW" sz="1800">
                <a:latin typeface="Courier New"/>
                <a:ea typeface="Courier New"/>
                <a:cs typeface="Courier New"/>
                <a:sym typeface="Courier New"/>
              </a:rPr>
              <a:t>iptables -t nat -A PREROUTING -p tcp --dport 80 -j REDIRECT --to-ports 5000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`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redirect 本機的資源，像是我們用 5000 port 開了 web server，但是希望可以透過 80 port 連線到本機的資源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-"/>
            </a:pPr>
            <a:r>
              <a:rPr lang="zh-TW" sz="1800">
                <a:latin typeface="Helvetica Neue"/>
                <a:ea typeface="Helvetica Neue"/>
                <a:cs typeface="Helvetica Neue"/>
                <a:sym typeface="Helvetica Neue"/>
              </a:rPr>
              <a:t>只能在 nat table 的 PREROUTING chain, INPUT chain 和 OUTPUT chain 使用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DNAT </a:t>
            </a:r>
            <a:r>
              <a:rPr lang="zh-TW"/>
              <a:t>implement</a:t>
            </a:r>
            <a:endParaRPr/>
          </a:p>
        </p:txBody>
      </p:sp>
      <p:sp>
        <p:nvSpPr>
          <p:cNvPr id="497" name="Google Shape;497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98" name="Google Shape;49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938" y="1254775"/>
            <a:ext cx="5964764" cy="3408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4"/>
          <p:cNvSpPr txBox="1"/>
          <p:nvPr/>
        </p:nvSpPr>
        <p:spPr>
          <a:xfrm>
            <a:off x="503975" y="3705150"/>
            <a:ext cx="54549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iptables -t nat -A PREROUTING -i eth0 -p tcp --dport 80 -j DNAT --to-destination </a:t>
            </a:r>
            <a:r>
              <a:rPr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192.168.1.</a:t>
            </a:r>
            <a:r>
              <a:rPr lang="zh-TW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210:80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5(DNAT)</a:t>
            </a:r>
            <a:endParaRPr/>
          </a:p>
        </p:txBody>
      </p:sp>
      <p:sp>
        <p:nvSpPr>
          <p:cNvPr id="505" name="Google Shape;505;p55"/>
          <p:cNvSpPr txBox="1"/>
          <p:nvPr>
            <p:ph idx="1" type="body"/>
          </p:nvPr>
        </p:nvSpPr>
        <p:spPr>
          <a:xfrm>
            <a:off x="311700" y="771475"/>
            <a:ext cx="4014300" cy="4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DO NAT clean up demo 4’s iptables rule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at gateway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`</a:t>
            </a:r>
            <a:r>
              <a:rPr lang="zh-TW" sz="1300">
                <a:latin typeface="Courier New"/>
                <a:ea typeface="Courier New"/>
                <a:cs typeface="Courier New"/>
                <a:sym typeface="Courier New"/>
              </a:rPr>
              <a:t>iptables -t nat -A PREROUTING -i </a:t>
            </a:r>
            <a:r>
              <a:rPr b="1" lang="zh-TW" sz="1300">
                <a:latin typeface="Courier New"/>
                <a:ea typeface="Courier New"/>
                <a:cs typeface="Courier New"/>
                <a:sym typeface="Courier New"/>
              </a:rPr>
              <a:t>eth1</a:t>
            </a:r>
            <a:r>
              <a:rPr lang="zh-TW" sz="1300">
                <a:latin typeface="Courier New"/>
                <a:ea typeface="Courier New"/>
                <a:cs typeface="Courier New"/>
                <a:sym typeface="Courier New"/>
              </a:rPr>
              <a:t> -p tcp --dport 80 -j DNAT --to-destination [server_IP]:80</a:t>
            </a:r>
            <a:r>
              <a:rPr lang="zh-TW" sz="1300"/>
              <a:t>`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`</a:t>
            </a:r>
            <a:r>
              <a:rPr lang="zh-TW" sz="1300">
                <a:latin typeface="Courier New"/>
                <a:ea typeface="Courier New"/>
                <a:cs typeface="Courier New"/>
                <a:sym typeface="Courier New"/>
              </a:rPr>
              <a:t>iptables -t nat -A POSTROUTING -o </a:t>
            </a:r>
            <a:r>
              <a:rPr b="1" lang="zh-TW" sz="1300">
                <a:latin typeface="Courier New"/>
                <a:ea typeface="Courier New"/>
                <a:cs typeface="Courier New"/>
                <a:sym typeface="Courier New"/>
              </a:rPr>
              <a:t>eth0</a:t>
            </a:r>
            <a:r>
              <a:rPr lang="zh-TW" sz="1300">
                <a:latin typeface="Courier New"/>
                <a:ea typeface="Courier New"/>
                <a:cs typeface="Courier New"/>
                <a:sym typeface="Courier New"/>
              </a:rPr>
              <a:t> -j MASQUERADE</a:t>
            </a:r>
            <a:r>
              <a:rPr lang="zh-TW" sz="1300"/>
              <a:t>`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at sever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we expect it would access the web server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`</a:t>
            </a:r>
            <a:r>
              <a:rPr lang="zh-TW" sz="1300">
                <a:latin typeface="Courier New"/>
                <a:ea typeface="Courier New"/>
                <a:cs typeface="Courier New"/>
                <a:sym typeface="Courier New"/>
              </a:rPr>
              <a:t>curl gateway_IP(163.0.0.??)</a:t>
            </a:r>
            <a:r>
              <a:rPr lang="zh-TW" sz="1300"/>
              <a:t>`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at client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we expect it would deny to access the web sever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`</a:t>
            </a:r>
            <a:r>
              <a:rPr lang="zh-TW" sz="1300">
                <a:latin typeface="Courier New"/>
                <a:ea typeface="Courier New"/>
                <a:cs typeface="Courier New"/>
                <a:sym typeface="Courier New"/>
              </a:rPr>
              <a:t>curl server(163.0.0.??)</a:t>
            </a:r>
            <a:r>
              <a:rPr lang="zh-TW" sz="1300"/>
              <a:t>`</a:t>
            </a:r>
            <a:endParaRPr sz="1300"/>
          </a:p>
        </p:txBody>
      </p:sp>
      <p:sp>
        <p:nvSpPr>
          <p:cNvPr id="506" name="Google Shape;50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507" name="Google Shape;507;p55"/>
          <p:cNvGrpSpPr/>
          <p:nvPr/>
        </p:nvGrpSpPr>
        <p:grpSpPr>
          <a:xfrm>
            <a:off x="4211222" y="152375"/>
            <a:ext cx="4896582" cy="4871625"/>
            <a:chOff x="4176275" y="152375"/>
            <a:chExt cx="4931100" cy="4871625"/>
          </a:xfrm>
        </p:grpSpPr>
        <p:grpSp>
          <p:nvGrpSpPr>
            <p:cNvPr id="508" name="Google Shape;508;p55"/>
            <p:cNvGrpSpPr/>
            <p:nvPr/>
          </p:nvGrpSpPr>
          <p:grpSpPr>
            <a:xfrm>
              <a:off x="4624997" y="152375"/>
              <a:ext cx="3064416" cy="2582586"/>
              <a:chOff x="3568550" y="2852308"/>
              <a:chExt cx="4044900" cy="2171700"/>
            </a:xfrm>
          </p:grpSpPr>
          <p:sp>
            <p:nvSpPr>
              <p:cNvPr id="509" name="Google Shape;509;p55"/>
              <p:cNvSpPr/>
              <p:nvPr/>
            </p:nvSpPr>
            <p:spPr>
              <a:xfrm>
                <a:off x="3568550" y="2852308"/>
                <a:ext cx="4044900" cy="2171700"/>
              </a:xfrm>
              <a:prstGeom prst="rect">
                <a:avLst/>
              </a:prstGeom>
              <a:noFill/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55"/>
              <p:cNvSpPr txBox="1"/>
              <p:nvPr/>
            </p:nvSpPr>
            <p:spPr>
              <a:xfrm>
                <a:off x="3568550" y="2852308"/>
                <a:ext cx="1890000" cy="28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36000" spcFirstLastPara="1" rIns="91425" wrap="square" tIns="3600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163.0.0.0/24</a:t>
                </a:r>
                <a:endParaRPr/>
              </a:p>
            </p:txBody>
          </p:sp>
        </p:grpSp>
        <p:sp>
          <p:nvSpPr>
            <p:cNvPr id="511" name="Google Shape;511;p55"/>
            <p:cNvSpPr/>
            <p:nvPr/>
          </p:nvSpPr>
          <p:spPr>
            <a:xfrm>
              <a:off x="5800300" y="331925"/>
              <a:ext cx="1565400" cy="730500"/>
            </a:xfrm>
            <a:prstGeom prst="rect">
              <a:avLst/>
            </a:prstGeom>
            <a:solidFill>
              <a:srgbClr val="FF99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client</a:t>
              </a:r>
              <a:endParaRPr/>
            </a:p>
          </p:txBody>
        </p:sp>
        <p:grpSp>
          <p:nvGrpSpPr>
            <p:cNvPr id="512" name="Google Shape;512;p55"/>
            <p:cNvGrpSpPr/>
            <p:nvPr/>
          </p:nvGrpSpPr>
          <p:grpSpPr>
            <a:xfrm>
              <a:off x="4624865" y="2852300"/>
              <a:ext cx="3064416" cy="2171700"/>
              <a:chOff x="3568550" y="2852308"/>
              <a:chExt cx="4044900" cy="2171700"/>
            </a:xfrm>
          </p:grpSpPr>
          <p:sp>
            <p:nvSpPr>
              <p:cNvPr id="513" name="Google Shape;513;p55"/>
              <p:cNvSpPr/>
              <p:nvPr/>
            </p:nvSpPr>
            <p:spPr>
              <a:xfrm>
                <a:off x="3568550" y="2852308"/>
                <a:ext cx="4044900" cy="2171700"/>
              </a:xfrm>
              <a:prstGeom prst="rect">
                <a:avLst/>
              </a:prstGeom>
              <a:noFill/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55"/>
              <p:cNvSpPr txBox="1"/>
              <p:nvPr/>
            </p:nvSpPr>
            <p:spPr>
              <a:xfrm>
                <a:off x="3568550" y="2852308"/>
                <a:ext cx="1890000" cy="34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36000" spcFirstLastPara="1" rIns="91425" wrap="square" tIns="3600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192.168.2.0/24</a:t>
                </a:r>
                <a:endParaRPr/>
              </a:p>
            </p:txBody>
          </p:sp>
        </p:grpSp>
        <p:sp>
          <p:nvSpPr>
            <p:cNvPr id="515" name="Google Shape;515;p55"/>
            <p:cNvSpPr/>
            <p:nvPr/>
          </p:nvSpPr>
          <p:spPr>
            <a:xfrm>
              <a:off x="6230800" y="3175025"/>
              <a:ext cx="856800" cy="207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eth0</a:t>
              </a:r>
              <a:endParaRPr/>
            </a:p>
          </p:txBody>
        </p:sp>
        <p:sp>
          <p:nvSpPr>
            <p:cNvPr id="516" name="Google Shape;516;p55"/>
            <p:cNvSpPr/>
            <p:nvPr/>
          </p:nvSpPr>
          <p:spPr>
            <a:xfrm>
              <a:off x="6143025" y="2465825"/>
              <a:ext cx="1032300" cy="730500"/>
            </a:xfrm>
            <a:prstGeom prst="rect">
              <a:avLst/>
            </a:prstGeom>
            <a:solidFill>
              <a:srgbClr val="FF99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gateway</a:t>
              </a:r>
              <a:endParaRPr/>
            </a:p>
          </p:txBody>
        </p:sp>
        <p:sp>
          <p:nvSpPr>
            <p:cNvPr id="517" name="Google Shape;517;p55"/>
            <p:cNvSpPr/>
            <p:nvPr/>
          </p:nvSpPr>
          <p:spPr>
            <a:xfrm>
              <a:off x="5876500" y="4174475"/>
              <a:ext cx="1565400" cy="730500"/>
            </a:xfrm>
            <a:prstGeom prst="rect">
              <a:avLst/>
            </a:prstGeom>
            <a:solidFill>
              <a:srgbClr val="FF99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server</a:t>
              </a:r>
              <a:endParaRPr/>
            </a:p>
          </p:txBody>
        </p:sp>
        <p:sp>
          <p:nvSpPr>
            <p:cNvPr id="518" name="Google Shape;518;p55"/>
            <p:cNvSpPr/>
            <p:nvPr/>
          </p:nvSpPr>
          <p:spPr>
            <a:xfrm>
              <a:off x="6298600" y="2258225"/>
              <a:ext cx="721200" cy="207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eth1</a:t>
              </a:r>
              <a:endParaRPr/>
            </a:p>
          </p:txBody>
        </p:sp>
        <p:sp>
          <p:nvSpPr>
            <p:cNvPr id="519" name="Google Shape;519;p55"/>
            <p:cNvSpPr/>
            <p:nvPr/>
          </p:nvSpPr>
          <p:spPr>
            <a:xfrm>
              <a:off x="6298600" y="2071775"/>
              <a:ext cx="721200" cy="207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80</a:t>
              </a:r>
              <a:endParaRPr/>
            </a:p>
          </p:txBody>
        </p:sp>
        <p:sp>
          <p:nvSpPr>
            <p:cNvPr id="520" name="Google Shape;520;p55"/>
            <p:cNvSpPr/>
            <p:nvPr/>
          </p:nvSpPr>
          <p:spPr>
            <a:xfrm>
              <a:off x="7107925" y="1201850"/>
              <a:ext cx="1933500" cy="7305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p1(request, </a:t>
              </a:r>
              <a:r>
                <a:rPr b="1" lang="zh-TW"/>
                <a:t>syn</a:t>
              </a:r>
              <a:r>
                <a:rPr lang="zh-TW"/>
                <a:t>)</a:t>
              </a:r>
              <a:br>
                <a:rPr lang="zh-TW"/>
              </a:br>
              <a:r>
                <a:rPr lang="zh-TW"/>
                <a:t>src: clientIP:30000</a:t>
              </a:r>
              <a:br>
                <a:rPr lang="zh-TW"/>
              </a:br>
              <a:r>
                <a:rPr lang="zh-TW"/>
                <a:t>dstIP: </a:t>
              </a:r>
              <a:r>
                <a:rPr b="1" lang="zh-TW"/>
                <a:t>gateway:80</a:t>
              </a:r>
              <a:endParaRPr b="1"/>
            </a:p>
          </p:txBody>
        </p:sp>
        <p:sp>
          <p:nvSpPr>
            <p:cNvPr id="521" name="Google Shape;521;p55"/>
            <p:cNvSpPr/>
            <p:nvPr/>
          </p:nvSpPr>
          <p:spPr>
            <a:xfrm>
              <a:off x="7099175" y="3342400"/>
              <a:ext cx="2008200" cy="7305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p2(</a:t>
              </a:r>
              <a:r>
                <a:rPr lang="zh-TW">
                  <a:solidFill>
                    <a:schemeClr val="dk1"/>
                  </a:solidFill>
                </a:rPr>
                <a:t>request, </a:t>
              </a:r>
              <a:r>
                <a:rPr b="1" lang="zh-TW">
                  <a:solidFill>
                    <a:schemeClr val="dk1"/>
                  </a:solidFill>
                </a:rPr>
                <a:t>syn</a:t>
              </a:r>
              <a:r>
                <a:rPr lang="zh-TW"/>
                <a:t>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srcIP: </a:t>
              </a:r>
              <a:r>
                <a:rPr b="1" lang="zh-TW">
                  <a:solidFill>
                    <a:schemeClr val="dk1"/>
                  </a:solidFill>
                </a:rPr>
                <a:t>gateway</a:t>
              </a:r>
              <a:r>
                <a:rPr b="1" lang="zh-TW"/>
                <a:t>:30000</a:t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dstIP: </a:t>
              </a:r>
              <a:r>
                <a:rPr b="1" lang="zh-TW"/>
                <a:t>sever:80</a:t>
              </a:r>
              <a:endParaRPr b="1"/>
            </a:p>
          </p:txBody>
        </p:sp>
        <p:sp>
          <p:nvSpPr>
            <p:cNvPr id="522" name="Google Shape;522;p55"/>
            <p:cNvSpPr/>
            <p:nvPr/>
          </p:nvSpPr>
          <p:spPr>
            <a:xfrm>
              <a:off x="4176275" y="3398175"/>
              <a:ext cx="2008200" cy="7305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p3(reply, </a:t>
              </a:r>
              <a:r>
                <a:rPr b="1" lang="zh-TW"/>
                <a:t>syn/ack</a:t>
              </a:r>
              <a:r>
                <a:rPr lang="zh-TW"/>
                <a:t>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srcIP: </a:t>
              </a:r>
              <a:r>
                <a:rPr b="1" lang="zh-TW">
                  <a:solidFill>
                    <a:schemeClr val="dk1"/>
                  </a:solidFill>
                </a:rPr>
                <a:t>sever:80</a:t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dstIP: </a:t>
              </a:r>
              <a:r>
                <a:rPr b="1" lang="zh-TW">
                  <a:solidFill>
                    <a:schemeClr val="dk1"/>
                  </a:solidFill>
                </a:rPr>
                <a:t>gateway:30000</a:t>
              </a:r>
              <a:endParaRPr/>
            </a:p>
          </p:txBody>
        </p:sp>
        <p:grpSp>
          <p:nvGrpSpPr>
            <p:cNvPr id="523" name="Google Shape;523;p55"/>
            <p:cNvGrpSpPr/>
            <p:nvPr/>
          </p:nvGrpSpPr>
          <p:grpSpPr>
            <a:xfrm>
              <a:off x="6696084" y="1061375"/>
              <a:ext cx="383400" cy="1010400"/>
              <a:chOff x="6467484" y="1061375"/>
              <a:chExt cx="383400" cy="1010400"/>
            </a:xfrm>
          </p:grpSpPr>
          <p:cxnSp>
            <p:nvCxnSpPr>
              <p:cNvPr id="524" name="Google Shape;524;p55"/>
              <p:cNvCxnSpPr/>
              <p:nvPr/>
            </p:nvCxnSpPr>
            <p:spPr>
              <a:xfrm rot="10800000">
                <a:off x="6659200" y="1061375"/>
                <a:ext cx="0" cy="1010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stealth"/>
                <a:tailEnd len="med" w="med" type="none"/>
              </a:ln>
            </p:spPr>
          </p:cxnSp>
          <p:sp>
            <p:nvSpPr>
              <p:cNvPr id="525" name="Google Shape;525;p55"/>
              <p:cNvSpPr/>
              <p:nvPr/>
            </p:nvSpPr>
            <p:spPr>
              <a:xfrm>
                <a:off x="6467484" y="1422800"/>
                <a:ext cx="383400" cy="2886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p1</a:t>
                </a:r>
                <a:endParaRPr/>
              </a:p>
            </p:txBody>
          </p:sp>
        </p:grpSp>
        <p:grpSp>
          <p:nvGrpSpPr>
            <p:cNvPr id="526" name="Google Shape;526;p55"/>
            <p:cNvGrpSpPr/>
            <p:nvPr/>
          </p:nvGrpSpPr>
          <p:grpSpPr>
            <a:xfrm>
              <a:off x="6647075" y="3393250"/>
              <a:ext cx="383400" cy="781200"/>
              <a:chOff x="6494675" y="3393250"/>
              <a:chExt cx="383400" cy="781200"/>
            </a:xfrm>
          </p:grpSpPr>
          <p:cxnSp>
            <p:nvCxnSpPr>
              <p:cNvPr id="527" name="Google Shape;527;p55"/>
              <p:cNvCxnSpPr/>
              <p:nvPr/>
            </p:nvCxnSpPr>
            <p:spPr>
              <a:xfrm>
                <a:off x="6659325" y="3393250"/>
                <a:ext cx="0" cy="781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28" name="Google Shape;528;p55"/>
              <p:cNvSpPr/>
              <p:nvPr/>
            </p:nvSpPr>
            <p:spPr>
              <a:xfrm>
                <a:off x="6494675" y="3604050"/>
                <a:ext cx="383400" cy="274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p2</a:t>
                </a:r>
                <a:endParaRPr/>
              </a:p>
            </p:txBody>
          </p:sp>
        </p:grpSp>
        <p:grpSp>
          <p:nvGrpSpPr>
            <p:cNvPr id="529" name="Google Shape;529;p55"/>
            <p:cNvGrpSpPr/>
            <p:nvPr/>
          </p:nvGrpSpPr>
          <p:grpSpPr>
            <a:xfrm>
              <a:off x="6247325" y="1041850"/>
              <a:ext cx="383400" cy="1024800"/>
              <a:chOff x="6247325" y="1041850"/>
              <a:chExt cx="383400" cy="1024800"/>
            </a:xfrm>
          </p:grpSpPr>
          <p:cxnSp>
            <p:nvCxnSpPr>
              <p:cNvPr id="530" name="Google Shape;530;p55"/>
              <p:cNvCxnSpPr/>
              <p:nvPr/>
            </p:nvCxnSpPr>
            <p:spPr>
              <a:xfrm rot="10800000">
                <a:off x="6439025" y="1041850"/>
                <a:ext cx="0" cy="1024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31" name="Google Shape;531;p55"/>
              <p:cNvSpPr/>
              <p:nvPr/>
            </p:nvSpPr>
            <p:spPr>
              <a:xfrm>
                <a:off x="6247325" y="1422800"/>
                <a:ext cx="383400" cy="2886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p4</a:t>
                </a:r>
                <a:endParaRPr/>
              </a:p>
            </p:txBody>
          </p:sp>
        </p:grpSp>
        <p:grpSp>
          <p:nvGrpSpPr>
            <p:cNvPr id="532" name="Google Shape;532;p55"/>
            <p:cNvGrpSpPr/>
            <p:nvPr/>
          </p:nvGrpSpPr>
          <p:grpSpPr>
            <a:xfrm>
              <a:off x="6195004" y="3354975"/>
              <a:ext cx="383400" cy="816900"/>
              <a:chOff x="6271204" y="3354975"/>
              <a:chExt cx="383400" cy="816900"/>
            </a:xfrm>
          </p:grpSpPr>
          <p:cxnSp>
            <p:nvCxnSpPr>
              <p:cNvPr id="533" name="Google Shape;533;p55"/>
              <p:cNvCxnSpPr/>
              <p:nvPr/>
            </p:nvCxnSpPr>
            <p:spPr>
              <a:xfrm rot="10800000">
                <a:off x="6461075" y="3354975"/>
                <a:ext cx="16500" cy="816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34" name="Google Shape;534;p55"/>
              <p:cNvSpPr/>
              <p:nvPr/>
            </p:nvSpPr>
            <p:spPr>
              <a:xfrm>
                <a:off x="6271204" y="3604050"/>
                <a:ext cx="383400" cy="2886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/>
                  <a:t>p3</a:t>
                </a:r>
                <a:endParaRPr/>
              </a:p>
            </p:txBody>
          </p:sp>
        </p:grpSp>
        <p:sp>
          <p:nvSpPr>
            <p:cNvPr id="535" name="Google Shape;535;p55"/>
            <p:cNvSpPr/>
            <p:nvPr/>
          </p:nvSpPr>
          <p:spPr>
            <a:xfrm>
              <a:off x="4211025" y="1189000"/>
              <a:ext cx="2008200" cy="7305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p4(reply, </a:t>
              </a:r>
              <a:r>
                <a:rPr b="1" lang="zh-TW"/>
                <a:t>syn/ack</a:t>
              </a:r>
              <a:r>
                <a:rPr lang="zh-TW"/>
                <a:t>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srcIP: </a:t>
              </a:r>
              <a:r>
                <a:rPr b="1" lang="zh-TW">
                  <a:solidFill>
                    <a:schemeClr val="dk1"/>
                  </a:solidFill>
                </a:rPr>
                <a:t>sever:80</a:t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dstIP: </a:t>
              </a:r>
              <a:r>
                <a:rPr lang="zh-TW">
                  <a:solidFill>
                    <a:schemeClr val="dk1"/>
                  </a:solidFill>
                </a:rPr>
                <a:t>clientIP:30000</a:t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5(DNAT)</a:t>
            </a:r>
            <a:endParaRPr/>
          </a:p>
        </p:txBody>
      </p:sp>
      <p:sp>
        <p:nvSpPr>
          <p:cNvPr id="541" name="Google Shape;541;p56"/>
          <p:cNvSpPr txBox="1"/>
          <p:nvPr>
            <p:ph idx="1" type="body"/>
          </p:nvPr>
        </p:nvSpPr>
        <p:spPr>
          <a:xfrm>
            <a:off x="387900" y="1152475"/>
            <a:ext cx="8298300" cy="3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Q: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S</a:t>
            </a:r>
            <a:r>
              <a:rPr lang="zh-TW" sz="1800"/>
              <a:t>hould we define SNAT(</a:t>
            </a:r>
            <a:r>
              <a:rPr lang="zh-TW" sz="1800"/>
              <a:t>MASQUERADE</a:t>
            </a:r>
            <a:r>
              <a:rPr lang="zh-TW" sz="1800"/>
              <a:t>) </a:t>
            </a:r>
            <a:r>
              <a:rPr lang="zh-TW" sz="1800"/>
              <a:t>when using DNAT with </a:t>
            </a:r>
            <a:r>
              <a:rPr b="1" lang="zh-TW" sz="1800"/>
              <a:t>HTTP(any protocol base on TCP)</a:t>
            </a:r>
            <a:r>
              <a:rPr lang="zh-TW" sz="1800"/>
              <a:t>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A: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depends on the situations</a:t>
            </a:r>
            <a:r>
              <a:rPr lang="zh-TW" sz="1800"/>
              <a:t>, if gateway(the gateway role of previous demo) isn’t real gateway, then answer is yes</a:t>
            </a:r>
            <a:endParaRPr sz="1800"/>
          </a:p>
        </p:txBody>
      </p:sp>
      <p:sp>
        <p:nvSpPr>
          <p:cNvPr id="542" name="Google Shape;542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3" name="Google Shape;543;p56"/>
          <p:cNvSpPr txBox="1"/>
          <p:nvPr/>
        </p:nvSpPr>
        <p:spPr>
          <a:xfrm>
            <a:off x="245000" y="4072900"/>
            <a:ext cx="200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solidFill>
                  <a:srgbClr val="FF0000"/>
                </a:solidFill>
              </a:rPr>
              <a:t>FIXME!! Unchecked</a:t>
            </a:r>
            <a:endParaRPr b="1"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57"/>
          <p:cNvGrpSpPr/>
          <p:nvPr/>
        </p:nvGrpSpPr>
        <p:grpSpPr>
          <a:xfrm>
            <a:off x="3312954" y="76156"/>
            <a:ext cx="4376986" cy="2582586"/>
            <a:chOff x="3568550" y="2852308"/>
            <a:chExt cx="4044900" cy="2171700"/>
          </a:xfrm>
        </p:grpSpPr>
        <p:sp>
          <p:nvSpPr>
            <p:cNvPr id="549" name="Google Shape;549;p57"/>
            <p:cNvSpPr/>
            <p:nvPr/>
          </p:nvSpPr>
          <p:spPr>
            <a:xfrm>
              <a:off x="3568550" y="2852308"/>
              <a:ext cx="4044900" cy="21717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7"/>
            <p:cNvSpPr txBox="1"/>
            <p:nvPr/>
          </p:nvSpPr>
          <p:spPr>
            <a:xfrm>
              <a:off x="3568550" y="2852308"/>
              <a:ext cx="1890000" cy="2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36000" spcFirstLastPara="1" rIns="91425" wrap="square" tIns="36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163.0.0.0/24</a:t>
              </a:r>
              <a:endParaRPr/>
            </a:p>
          </p:txBody>
        </p:sp>
      </p:grpSp>
      <p:sp>
        <p:nvSpPr>
          <p:cNvPr id="551" name="Google Shape;55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3" name="Google Shape;553;p57"/>
          <p:cNvSpPr/>
          <p:nvPr/>
        </p:nvSpPr>
        <p:spPr>
          <a:xfrm>
            <a:off x="5800300" y="331925"/>
            <a:ext cx="1565400" cy="730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client</a:t>
            </a:r>
            <a:endParaRPr/>
          </a:p>
        </p:txBody>
      </p:sp>
      <p:grpSp>
        <p:nvGrpSpPr>
          <p:cNvPr id="554" name="Google Shape;554;p57"/>
          <p:cNvGrpSpPr/>
          <p:nvPr/>
        </p:nvGrpSpPr>
        <p:grpSpPr>
          <a:xfrm>
            <a:off x="3360425" y="2852300"/>
            <a:ext cx="4328852" cy="2171700"/>
            <a:chOff x="3568550" y="2852308"/>
            <a:chExt cx="4044900" cy="2171700"/>
          </a:xfrm>
        </p:grpSpPr>
        <p:sp>
          <p:nvSpPr>
            <p:cNvPr id="555" name="Google Shape;555;p57"/>
            <p:cNvSpPr/>
            <p:nvPr/>
          </p:nvSpPr>
          <p:spPr>
            <a:xfrm>
              <a:off x="3568550" y="2852308"/>
              <a:ext cx="4044900" cy="21717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7"/>
            <p:cNvSpPr txBox="1"/>
            <p:nvPr/>
          </p:nvSpPr>
          <p:spPr>
            <a:xfrm>
              <a:off x="3568550" y="2852308"/>
              <a:ext cx="1890000" cy="3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36000" spcFirstLastPara="1" rIns="91425" wrap="square" tIns="36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192.168.2.0/24</a:t>
              </a:r>
              <a:endParaRPr/>
            </a:p>
          </p:txBody>
        </p:sp>
      </p:grpSp>
      <p:cxnSp>
        <p:nvCxnSpPr>
          <p:cNvPr id="557" name="Google Shape;557;p57"/>
          <p:cNvCxnSpPr/>
          <p:nvPr/>
        </p:nvCxnSpPr>
        <p:spPr>
          <a:xfrm>
            <a:off x="6659325" y="3393250"/>
            <a:ext cx="0" cy="78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8" name="Google Shape;558;p57"/>
          <p:cNvSpPr/>
          <p:nvPr/>
        </p:nvSpPr>
        <p:spPr>
          <a:xfrm>
            <a:off x="6384850" y="3175025"/>
            <a:ext cx="548700" cy="20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eth0</a:t>
            </a:r>
            <a:endParaRPr/>
          </a:p>
        </p:txBody>
      </p:sp>
      <p:sp>
        <p:nvSpPr>
          <p:cNvPr id="559" name="Google Shape;559;p57"/>
          <p:cNvSpPr/>
          <p:nvPr/>
        </p:nvSpPr>
        <p:spPr>
          <a:xfrm>
            <a:off x="6143025" y="2465825"/>
            <a:ext cx="1032300" cy="730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gateway</a:t>
            </a:r>
            <a:endParaRPr/>
          </a:p>
        </p:txBody>
      </p:sp>
      <p:sp>
        <p:nvSpPr>
          <p:cNvPr id="560" name="Google Shape;560;p57"/>
          <p:cNvSpPr/>
          <p:nvPr/>
        </p:nvSpPr>
        <p:spPr>
          <a:xfrm>
            <a:off x="5876500" y="4174475"/>
            <a:ext cx="1565400" cy="730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server</a:t>
            </a:r>
            <a:endParaRPr/>
          </a:p>
        </p:txBody>
      </p:sp>
      <p:sp>
        <p:nvSpPr>
          <p:cNvPr id="561" name="Google Shape;561;p57"/>
          <p:cNvSpPr/>
          <p:nvPr/>
        </p:nvSpPr>
        <p:spPr>
          <a:xfrm>
            <a:off x="6384850" y="2258225"/>
            <a:ext cx="548700" cy="20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eth1</a:t>
            </a:r>
            <a:endParaRPr/>
          </a:p>
        </p:txBody>
      </p:sp>
      <p:sp>
        <p:nvSpPr>
          <p:cNvPr id="562" name="Google Shape;562;p57"/>
          <p:cNvSpPr/>
          <p:nvPr/>
        </p:nvSpPr>
        <p:spPr>
          <a:xfrm>
            <a:off x="6384850" y="2071775"/>
            <a:ext cx="548700" cy="20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80</a:t>
            </a:r>
            <a:endParaRPr/>
          </a:p>
        </p:txBody>
      </p:sp>
      <p:sp>
        <p:nvSpPr>
          <p:cNvPr id="563" name="Google Shape;563;p57"/>
          <p:cNvSpPr/>
          <p:nvPr/>
        </p:nvSpPr>
        <p:spPr>
          <a:xfrm>
            <a:off x="7099175" y="3342400"/>
            <a:ext cx="2008200" cy="730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p2</a:t>
            </a:r>
            <a:r>
              <a:rPr lang="zh-TW"/>
              <a:t>(</a:t>
            </a:r>
            <a:r>
              <a:rPr lang="zh-TW">
                <a:solidFill>
                  <a:schemeClr val="dk1"/>
                </a:solidFill>
              </a:rPr>
              <a:t>request, </a:t>
            </a:r>
            <a:r>
              <a:rPr b="1" lang="zh-TW">
                <a:solidFill>
                  <a:schemeClr val="dk1"/>
                </a:solidFill>
              </a:rPr>
              <a:t>syn</a:t>
            </a:r>
            <a:r>
              <a:rPr lang="zh-TW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srcIP: clientIP:30000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dstIP: </a:t>
            </a:r>
            <a:r>
              <a:rPr b="1" lang="zh-TW"/>
              <a:t>sever:80</a:t>
            </a:r>
            <a:endParaRPr b="1"/>
          </a:p>
        </p:txBody>
      </p:sp>
      <p:sp>
        <p:nvSpPr>
          <p:cNvPr id="564" name="Google Shape;564;p57"/>
          <p:cNvSpPr/>
          <p:nvPr/>
        </p:nvSpPr>
        <p:spPr>
          <a:xfrm>
            <a:off x="3208300" y="3418600"/>
            <a:ext cx="2008200" cy="730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p3</a:t>
            </a:r>
            <a:r>
              <a:rPr lang="zh-TW"/>
              <a:t>(reply, </a:t>
            </a:r>
            <a:r>
              <a:rPr b="1" lang="zh-TW"/>
              <a:t>syn/ack</a:t>
            </a:r>
            <a:r>
              <a:rPr lang="zh-TW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srcIP: </a:t>
            </a:r>
            <a:r>
              <a:rPr b="1" lang="zh-TW">
                <a:solidFill>
                  <a:schemeClr val="dk1"/>
                </a:solidFill>
              </a:rPr>
              <a:t>sever:80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dstIP: </a:t>
            </a:r>
            <a:r>
              <a:rPr lang="zh-TW">
                <a:solidFill>
                  <a:schemeClr val="dk1"/>
                </a:solidFill>
              </a:rPr>
              <a:t>clientIP:30000</a:t>
            </a:r>
            <a:endParaRPr/>
          </a:p>
        </p:txBody>
      </p:sp>
      <p:cxnSp>
        <p:nvCxnSpPr>
          <p:cNvPr id="565" name="Google Shape;565;p57"/>
          <p:cNvCxnSpPr/>
          <p:nvPr/>
        </p:nvCxnSpPr>
        <p:spPr>
          <a:xfrm rot="10800000">
            <a:off x="5637600" y="3214675"/>
            <a:ext cx="776100" cy="98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6" name="Google Shape;566;p57"/>
          <p:cNvSpPr/>
          <p:nvPr/>
        </p:nvSpPr>
        <p:spPr>
          <a:xfrm>
            <a:off x="4669175" y="2465825"/>
            <a:ext cx="1131000" cy="730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router</a:t>
            </a:r>
            <a:endParaRPr/>
          </a:p>
        </p:txBody>
      </p:sp>
      <p:sp>
        <p:nvSpPr>
          <p:cNvPr id="567" name="Google Shape;567;p57"/>
          <p:cNvSpPr/>
          <p:nvPr/>
        </p:nvSpPr>
        <p:spPr>
          <a:xfrm>
            <a:off x="6494675" y="3604050"/>
            <a:ext cx="383400" cy="27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p2</a:t>
            </a:r>
            <a:endParaRPr/>
          </a:p>
        </p:txBody>
      </p:sp>
      <p:cxnSp>
        <p:nvCxnSpPr>
          <p:cNvPr id="568" name="Google Shape;568;p57"/>
          <p:cNvCxnSpPr/>
          <p:nvPr/>
        </p:nvCxnSpPr>
        <p:spPr>
          <a:xfrm>
            <a:off x="5268950" y="3191175"/>
            <a:ext cx="721200" cy="98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9" name="Google Shape;569;p57"/>
          <p:cNvSpPr/>
          <p:nvPr/>
        </p:nvSpPr>
        <p:spPr>
          <a:xfrm>
            <a:off x="5890204" y="3604050"/>
            <a:ext cx="383400" cy="2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p3</a:t>
            </a:r>
            <a:endParaRPr/>
          </a:p>
        </p:txBody>
      </p:sp>
      <p:sp>
        <p:nvSpPr>
          <p:cNvPr id="570" name="Google Shape;570;p57"/>
          <p:cNvSpPr/>
          <p:nvPr/>
        </p:nvSpPr>
        <p:spPr>
          <a:xfrm>
            <a:off x="3208300" y="4250675"/>
            <a:ext cx="2008200" cy="730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p6</a:t>
            </a:r>
            <a:r>
              <a:rPr lang="zh-TW"/>
              <a:t>(reply, </a:t>
            </a:r>
            <a:r>
              <a:rPr b="1" lang="zh-TW"/>
              <a:t>rst</a:t>
            </a:r>
            <a:r>
              <a:rPr lang="zh-TW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srcIP: </a:t>
            </a:r>
            <a:r>
              <a:rPr b="1" lang="zh-TW">
                <a:solidFill>
                  <a:schemeClr val="dk1"/>
                </a:solidFill>
              </a:rPr>
              <a:t>sever:80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dstIP: </a:t>
            </a:r>
            <a:r>
              <a:rPr lang="zh-TW">
                <a:solidFill>
                  <a:schemeClr val="dk1"/>
                </a:solidFill>
              </a:rPr>
              <a:t>clientIP:30000</a:t>
            </a:r>
            <a:endParaRPr/>
          </a:p>
        </p:txBody>
      </p:sp>
      <p:sp>
        <p:nvSpPr>
          <p:cNvPr id="571" name="Google Shape;571;p57"/>
          <p:cNvSpPr/>
          <p:nvPr/>
        </p:nvSpPr>
        <p:spPr>
          <a:xfrm>
            <a:off x="7099175" y="1239025"/>
            <a:ext cx="2008200" cy="730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p1(</a:t>
            </a:r>
            <a:r>
              <a:rPr lang="zh-TW">
                <a:solidFill>
                  <a:schemeClr val="dk1"/>
                </a:solidFill>
              </a:rPr>
              <a:t>request, </a:t>
            </a:r>
            <a:r>
              <a:rPr b="1" lang="zh-TW">
                <a:solidFill>
                  <a:schemeClr val="dk1"/>
                </a:solidFill>
              </a:rPr>
              <a:t>syn</a:t>
            </a:r>
            <a:r>
              <a:rPr lang="zh-TW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srcIP: clientIP:30000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dstIP: </a:t>
            </a:r>
            <a:r>
              <a:rPr b="1" lang="zh-TW"/>
              <a:t>gateway</a:t>
            </a:r>
            <a:r>
              <a:rPr b="1" lang="zh-TW"/>
              <a:t>:80</a:t>
            </a:r>
            <a:endParaRPr b="1"/>
          </a:p>
        </p:txBody>
      </p:sp>
      <p:cxnSp>
        <p:nvCxnSpPr>
          <p:cNvPr id="572" name="Google Shape;572;p57"/>
          <p:cNvCxnSpPr>
            <a:endCxn id="562" idx="1"/>
          </p:cNvCxnSpPr>
          <p:nvPr/>
        </p:nvCxnSpPr>
        <p:spPr>
          <a:xfrm flipH="1" rot="10800000">
            <a:off x="5800150" y="2175575"/>
            <a:ext cx="584700" cy="73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573" name="Google Shape;573;p57"/>
          <p:cNvGrpSpPr/>
          <p:nvPr/>
        </p:nvGrpSpPr>
        <p:grpSpPr>
          <a:xfrm>
            <a:off x="5749900" y="1062425"/>
            <a:ext cx="1214100" cy="1403400"/>
            <a:chOff x="5368900" y="1062425"/>
            <a:chExt cx="1214100" cy="1403400"/>
          </a:xfrm>
        </p:grpSpPr>
        <p:cxnSp>
          <p:nvCxnSpPr>
            <p:cNvPr id="574" name="Google Shape;574;p57"/>
            <p:cNvCxnSpPr/>
            <p:nvPr/>
          </p:nvCxnSpPr>
          <p:spPr>
            <a:xfrm flipH="1">
              <a:off x="5368900" y="1062425"/>
              <a:ext cx="1214100" cy="14034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sp>
          <p:nvSpPr>
            <p:cNvPr id="575" name="Google Shape;575;p57"/>
            <p:cNvSpPr/>
            <p:nvPr/>
          </p:nvSpPr>
          <p:spPr>
            <a:xfrm>
              <a:off x="5784259" y="1619825"/>
              <a:ext cx="383400" cy="28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p1</a:t>
              </a:r>
              <a:endParaRPr/>
            </a:p>
          </p:txBody>
        </p:sp>
      </p:grpSp>
      <p:grpSp>
        <p:nvGrpSpPr>
          <p:cNvPr id="576" name="Google Shape;576;p57"/>
          <p:cNvGrpSpPr/>
          <p:nvPr/>
        </p:nvGrpSpPr>
        <p:grpSpPr>
          <a:xfrm>
            <a:off x="5292700" y="1062425"/>
            <a:ext cx="1214100" cy="1403400"/>
            <a:chOff x="5064100" y="1062425"/>
            <a:chExt cx="1214100" cy="1403400"/>
          </a:xfrm>
        </p:grpSpPr>
        <p:cxnSp>
          <p:nvCxnSpPr>
            <p:cNvPr id="577" name="Google Shape;577;p57"/>
            <p:cNvCxnSpPr/>
            <p:nvPr/>
          </p:nvCxnSpPr>
          <p:spPr>
            <a:xfrm flipH="1" rot="10800000">
              <a:off x="5064100" y="1062425"/>
              <a:ext cx="1214100" cy="14034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578" name="Google Shape;578;p57"/>
            <p:cNvSpPr/>
            <p:nvPr/>
          </p:nvSpPr>
          <p:spPr>
            <a:xfrm>
              <a:off x="5475500" y="1619825"/>
              <a:ext cx="383400" cy="28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p4</a:t>
              </a:r>
              <a:endParaRPr/>
            </a:p>
          </p:txBody>
        </p:sp>
      </p:grpSp>
      <p:sp>
        <p:nvSpPr>
          <p:cNvPr id="579" name="Google Shape;579;p57"/>
          <p:cNvSpPr/>
          <p:nvPr/>
        </p:nvSpPr>
        <p:spPr>
          <a:xfrm>
            <a:off x="5437850" y="3604050"/>
            <a:ext cx="383400" cy="2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p6</a:t>
            </a:r>
            <a:endParaRPr/>
          </a:p>
        </p:txBody>
      </p:sp>
      <p:grpSp>
        <p:nvGrpSpPr>
          <p:cNvPr id="580" name="Google Shape;580;p57"/>
          <p:cNvGrpSpPr/>
          <p:nvPr/>
        </p:nvGrpSpPr>
        <p:grpSpPr>
          <a:xfrm>
            <a:off x="4835500" y="1062425"/>
            <a:ext cx="1214100" cy="1403400"/>
            <a:chOff x="5064100" y="1062425"/>
            <a:chExt cx="1214100" cy="1403400"/>
          </a:xfrm>
        </p:grpSpPr>
        <p:cxnSp>
          <p:nvCxnSpPr>
            <p:cNvPr id="581" name="Google Shape;581;p57"/>
            <p:cNvCxnSpPr/>
            <p:nvPr/>
          </p:nvCxnSpPr>
          <p:spPr>
            <a:xfrm flipH="1" rot="10800000">
              <a:off x="5064100" y="1062425"/>
              <a:ext cx="1214100" cy="14034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582" name="Google Shape;582;p57"/>
            <p:cNvSpPr/>
            <p:nvPr/>
          </p:nvSpPr>
          <p:spPr>
            <a:xfrm>
              <a:off x="5475500" y="1619825"/>
              <a:ext cx="383400" cy="288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p5</a:t>
              </a:r>
              <a:endParaRPr/>
            </a:p>
          </p:txBody>
        </p:sp>
      </p:grpSp>
      <p:sp>
        <p:nvSpPr>
          <p:cNvPr id="583" name="Google Shape;583;p57"/>
          <p:cNvSpPr/>
          <p:nvPr/>
        </p:nvSpPr>
        <p:spPr>
          <a:xfrm>
            <a:off x="2893800" y="680975"/>
            <a:ext cx="2008200" cy="730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p4(reply, </a:t>
            </a:r>
            <a:r>
              <a:rPr b="1" lang="zh-TW"/>
              <a:t>syn/ack</a:t>
            </a:r>
            <a:r>
              <a:rPr lang="zh-TW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srcIP: </a:t>
            </a:r>
            <a:r>
              <a:rPr b="1" lang="zh-TW">
                <a:solidFill>
                  <a:schemeClr val="dk1"/>
                </a:solidFill>
              </a:rPr>
              <a:t>sever:80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dstIP: </a:t>
            </a:r>
            <a:r>
              <a:rPr lang="zh-TW">
                <a:solidFill>
                  <a:schemeClr val="dk1"/>
                </a:solidFill>
              </a:rPr>
              <a:t>clientIP:30000</a:t>
            </a:r>
            <a:endParaRPr/>
          </a:p>
        </p:txBody>
      </p:sp>
      <p:sp>
        <p:nvSpPr>
          <p:cNvPr id="584" name="Google Shape;584;p57"/>
          <p:cNvSpPr/>
          <p:nvPr/>
        </p:nvSpPr>
        <p:spPr>
          <a:xfrm>
            <a:off x="2893800" y="1542775"/>
            <a:ext cx="2008200" cy="730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p5(reply, </a:t>
            </a:r>
            <a:r>
              <a:rPr b="1" lang="zh-TW"/>
              <a:t>rst</a:t>
            </a:r>
            <a:r>
              <a:rPr lang="zh-TW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srcIP: </a:t>
            </a:r>
            <a:r>
              <a:rPr b="1" lang="zh-TW">
                <a:solidFill>
                  <a:schemeClr val="dk1"/>
                </a:solidFill>
              </a:rPr>
              <a:t>sever:80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dstIP: </a:t>
            </a:r>
            <a:r>
              <a:rPr lang="zh-TW">
                <a:solidFill>
                  <a:schemeClr val="dk1"/>
                </a:solidFill>
              </a:rPr>
              <a:t>clientIP:30000</a:t>
            </a:r>
            <a:endParaRPr/>
          </a:p>
        </p:txBody>
      </p:sp>
      <p:sp>
        <p:nvSpPr>
          <p:cNvPr id="585" name="Google Shape;585;p57"/>
          <p:cNvSpPr txBox="1"/>
          <p:nvPr/>
        </p:nvSpPr>
        <p:spPr>
          <a:xfrm>
            <a:off x="245000" y="4072900"/>
            <a:ext cx="200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solidFill>
                  <a:srgbClr val="FF0000"/>
                </a:solidFill>
              </a:rPr>
              <a:t>FIXME!! Unchecked</a:t>
            </a:r>
            <a:endParaRPr b="1"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58"/>
          <p:cNvGrpSpPr/>
          <p:nvPr/>
        </p:nvGrpSpPr>
        <p:grpSpPr>
          <a:xfrm>
            <a:off x="4147775" y="1578663"/>
            <a:ext cx="2008213" cy="2448775"/>
            <a:chOff x="2443750" y="1669225"/>
            <a:chExt cx="2008213" cy="2448775"/>
          </a:xfrm>
        </p:grpSpPr>
        <p:sp>
          <p:nvSpPr>
            <p:cNvPr id="591" name="Google Shape;591;p58"/>
            <p:cNvSpPr/>
            <p:nvPr/>
          </p:nvSpPr>
          <p:spPr>
            <a:xfrm>
              <a:off x="2443750" y="3387500"/>
              <a:ext cx="2008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8"/>
            <p:cNvSpPr/>
            <p:nvPr/>
          </p:nvSpPr>
          <p:spPr>
            <a:xfrm>
              <a:off x="2443763" y="1669225"/>
              <a:ext cx="2008200" cy="7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93" name="Google Shape;593;p58"/>
            <p:cNvCxnSpPr>
              <a:stCxn id="591" idx="1"/>
              <a:endCxn id="592" idx="1"/>
            </p:cNvCxnSpPr>
            <p:nvPr/>
          </p:nvCxnSpPr>
          <p:spPr>
            <a:xfrm flipH="1" rot="10800000">
              <a:off x="2443750" y="2034350"/>
              <a:ext cx="600" cy="1718400"/>
            </a:xfrm>
            <a:prstGeom prst="bentConnector3">
              <a:avLst>
                <a:gd fmla="val -119650000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</p:grpSp>
      <p:grpSp>
        <p:nvGrpSpPr>
          <p:cNvPr id="594" name="Google Shape;594;p58"/>
          <p:cNvGrpSpPr/>
          <p:nvPr/>
        </p:nvGrpSpPr>
        <p:grpSpPr>
          <a:xfrm>
            <a:off x="4608354" y="76156"/>
            <a:ext cx="4376986" cy="2582586"/>
            <a:chOff x="3568550" y="2852308"/>
            <a:chExt cx="4044900" cy="2171700"/>
          </a:xfrm>
        </p:grpSpPr>
        <p:sp>
          <p:nvSpPr>
            <p:cNvPr id="595" name="Google Shape;595;p58"/>
            <p:cNvSpPr/>
            <p:nvPr/>
          </p:nvSpPr>
          <p:spPr>
            <a:xfrm>
              <a:off x="3568550" y="2852308"/>
              <a:ext cx="4044900" cy="21717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8"/>
            <p:cNvSpPr txBox="1"/>
            <p:nvPr/>
          </p:nvSpPr>
          <p:spPr>
            <a:xfrm>
              <a:off x="3568550" y="2852308"/>
              <a:ext cx="1890000" cy="2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36000" spcFirstLastPara="1" rIns="91425" wrap="square" tIns="36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N1: 163.0.0.0/24</a:t>
              </a:r>
              <a:endParaRPr/>
            </a:p>
          </p:txBody>
        </p:sp>
      </p:grpSp>
      <p:sp>
        <p:nvSpPr>
          <p:cNvPr id="597" name="Google Shape;597;p58"/>
          <p:cNvSpPr/>
          <p:nvPr/>
        </p:nvSpPr>
        <p:spPr>
          <a:xfrm>
            <a:off x="4909875" y="391125"/>
            <a:ext cx="1565400" cy="730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client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163.0.0.41</a:t>
            </a:r>
            <a:endParaRPr/>
          </a:p>
        </p:txBody>
      </p:sp>
      <p:grpSp>
        <p:nvGrpSpPr>
          <p:cNvPr id="598" name="Google Shape;598;p58"/>
          <p:cNvGrpSpPr/>
          <p:nvPr/>
        </p:nvGrpSpPr>
        <p:grpSpPr>
          <a:xfrm>
            <a:off x="4655827" y="2852398"/>
            <a:ext cx="4328852" cy="2254225"/>
            <a:chOff x="3568550" y="2852308"/>
            <a:chExt cx="4044900" cy="2171700"/>
          </a:xfrm>
        </p:grpSpPr>
        <p:sp>
          <p:nvSpPr>
            <p:cNvPr id="599" name="Google Shape;599;p58"/>
            <p:cNvSpPr/>
            <p:nvPr/>
          </p:nvSpPr>
          <p:spPr>
            <a:xfrm>
              <a:off x="3568550" y="2852308"/>
              <a:ext cx="4044900" cy="21717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8"/>
            <p:cNvSpPr txBox="1"/>
            <p:nvPr/>
          </p:nvSpPr>
          <p:spPr>
            <a:xfrm>
              <a:off x="3568550" y="2852308"/>
              <a:ext cx="1890000" cy="3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36000" spcFirstLastPara="1" rIns="91425" wrap="square" tIns="360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N2: 192.168.2.0/24</a:t>
              </a:r>
              <a:endParaRPr/>
            </a:p>
          </p:txBody>
        </p:sp>
      </p:grpSp>
      <p:sp>
        <p:nvSpPr>
          <p:cNvPr id="601" name="Google Shape;601;p58"/>
          <p:cNvSpPr/>
          <p:nvPr/>
        </p:nvSpPr>
        <p:spPr>
          <a:xfrm>
            <a:off x="7680250" y="3175025"/>
            <a:ext cx="548700" cy="20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eth0</a:t>
            </a:r>
            <a:endParaRPr/>
          </a:p>
        </p:txBody>
      </p:sp>
      <p:sp>
        <p:nvSpPr>
          <p:cNvPr id="602" name="Google Shape;602;p58"/>
          <p:cNvSpPr/>
          <p:nvPr/>
        </p:nvSpPr>
        <p:spPr>
          <a:xfrm>
            <a:off x="7365750" y="2465825"/>
            <a:ext cx="1177800" cy="730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gateway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163.0.0.216</a:t>
            </a:r>
            <a:endParaRPr/>
          </a:p>
        </p:txBody>
      </p:sp>
      <p:sp>
        <p:nvSpPr>
          <p:cNvPr id="603" name="Google Shape;603;p58"/>
          <p:cNvSpPr/>
          <p:nvPr/>
        </p:nvSpPr>
        <p:spPr>
          <a:xfrm>
            <a:off x="5032700" y="4484500"/>
            <a:ext cx="1565400" cy="5394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server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192.168.2.42</a:t>
            </a:r>
            <a:endParaRPr/>
          </a:p>
        </p:txBody>
      </p:sp>
      <p:sp>
        <p:nvSpPr>
          <p:cNvPr id="604" name="Google Shape;604;p58"/>
          <p:cNvSpPr/>
          <p:nvPr/>
        </p:nvSpPr>
        <p:spPr>
          <a:xfrm>
            <a:off x="7680250" y="2258225"/>
            <a:ext cx="548700" cy="20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eth1</a:t>
            </a:r>
            <a:endParaRPr/>
          </a:p>
        </p:txBody>
      </p:sp>
      <p:sp>
        <p:nvSpPr>
          <p:cNvPr id="605" name="Google Shape;605;p58"/>
          <p:cNvSpPr/>
          <p:nvPr/>
        </p:nvSpPr>
        <p:spPr>
          <a:xfrm>
            <a:off x="7680250" y="2071775"/>
            <a:ext cx="548700" cy="20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80</a:t>
            </a:r>
            <a:endParaRPr/>
          </a:p>
        </p:txBody>
      </p:sp>
      <p:sp>
        <p:nvSpPr>
          <p:cNvPr id="606" name="Google Shape;606;p58"/>
          <p:cNvSpPr/>
          <p:nvPr/>
        </p:nvSpPr>
        <p:spPr>
          <a:xfrm>
            <a:off x="571675" y="2292575"/>
            <a:ext cx="2144100" cy="730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p2(</a:t>
            </a:r>
            <a:r>
              <a:rPr lang="zh-TW">
                <a:solidFill>
                  <a:schemeClr val="dk1"/>
                </a:solidFill>
              </a:rPr>
              <a:t>request, </a:t>
            </a:r>
            <a:r>
              <a:rPr b="1" lang="zh-TW">
                <a:solidFill>
                  <a:schemeClr val="dk1"/>
                </a:solidFill>
              </a:rPr>
              <a:t>syn</a:t>
            </a:r>
            <a:r>
              <a:rPr lang="zh-TW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src: 163.0.0.41:</a:t>
            </a:r>
            <a:r>
              <a:rPr lang="zh-TW">
                <a:solidFill>
                  <a:schemeClr val="dk1"/>
                </a:solidFill>
              </a:rPr>
              <a:t>42494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dstIP:</a:t>
            </a:r>
            <a:r>
              <a:rPr b="1" lang="zh-TW"/>
              <a:t>192.168.2.42:80</a:t>
            </a:r>
            <a:endParaRPr b="1"/>
          </a:p>
        </p:txBody>
      </p:sp>
      <p:sp>
        <p:nvSpPr>
          <p:cNvPr id="607" name="Google Shape;607;p58"/>
          <p:cNvSpPr/>
          <p:nvPr/>
        </p:nvSpPr>
        <p:spPr>
          <a:xfrm>
            <a:off x="571825" y="3231825"/>
            <a:ext cx="2144100" cy="730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p3(reply, </a:t>
            </a:r>
            <a:r>
              <a:rPr b="1" lang="zh-TW"/>
              <a:t>syn/ack</a:t>
            </a:r>
            <a:r>
              <a:rPr lang="zh-TW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srcIP: </a:t>
            </a:r>
            <a:r>
              <a:rPr b="1" lang="zh-TW">
                <a:solidFill>
                  <a:schemeClr val="dk1"/>
                </a:solidFill>
              </a:rPr>
              <a:t>192.168.2.42:80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dstIP:</a:t>
            </a:r>
            <a:r>
              <a:rPr lang="zh-TW">
                <a:solidFill>
                  <a:schemeClr val="dk1"/>
                </a:solidFill>
              </a:rPr>
              <a:t>163.0.0.41:42494</a:t>
            </a:r>
            <a:endParaRPr/>
          </a:p>
        </p:txBody>
      </p:sp>
      <p:sp>
        <p:nvSpPr>
          <p:cNvPr id="608" name="Google Shape;608;p58"/>
          <p:cNvSpPr/>
          <p:nvPr/>
        </p:nvSpPr>
        <p:spPr>
          <a:xfrm>
            <a:off x="4141375" y="1735325"/>
            <a:ext cx="1651200" cy="730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bridge router</a:t>
            </a:r>
            <a:endParaRPr/>
          </a:p>
        </p:txBody>
      </p:sp>
      <p:sp>
        <p:nvSpPr>
          <p:cNvPr id="609" name="Google Shape;609;p58"/>
          <p:cNvSpPr/>
          <p:nvPr/>
        </p:nvSpPr>
        <p:spPr>
          <a:xfrm>
            <a:off x="590125" y="1353325"/>
            <a:ext cx="2144100" cy="730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p1(</a:t>
            </a:r>
            <a:r>
              <a:rPr lang="zh-TW">
                <a:solidFill>
                  <a:schemeClr val="dk1"/>
                </a:solidFill>
              </a:rPr>
              <a:t>request, </a:t>
            </a:r>
            <a:r>
              <a:rPr b="1" lang="zh-TW">
                <a:solidFill>
                  <a:schemeClr val="dk1"/>
                </a:solidFill>
              </a:rPr>
              <a:t>syn</a:t>
            </a:r>
            <a:r>
              <a:rPr lang="zh-TW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srcIP: 163.0.0.41:42494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dstIP: </a:t>
            </a:r>
            <a:r>
              <a:rPr b="1" lang="zh-TW"/>
              <a:t>163.0.0.216:80</a:t>
            </a:r>
            <a:endParaRPr b="1"/>
          </a:p>
        </p:txBody>
      </p:sp>
      <p:sp>
        <p:nvSpPr>
          <p:cNvPr id="610" name="Google Shape;610;p58"/>
          <p:cNvSpPr/>
          <p:nvPr/>
        </p:nvSpPr>
        <p:spPr>
          <a:xfrm>
            <a:off x="590125" y="4171075"/>
            <a:ext cx="2125800" cy="730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p4(reply, </a:t>
            </a:r>
            <a:r>
              <a:rPr b="1" lang="zh-TW">
                <a:solidFill>
                  <a:schemeClr val="dk1"/>
                </a:solidFill>
              </a:rPr>
              <a:t>rst</a:t>
            </a:r>
            <a:r>
              <a:rPr lang="zh-TW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srcIP: </a:t>
            </a:r>
            <a:r>
              <a:rPr b="1" lang="zh-TW">
                <a:solidFill>
                  <a:schemeClr val="dk1"/>
                </a:solidFill>
              </a:rPr>
              <a:t>163.0.0.41:42494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dstIP: 192.168.2.42:80</a:t>
            </a:r>
            <a:endParaRPr/>
          </a:p>
        </p:txBody>
      </p:sp>
      <p:sp>
        <p:nvSpPr>
          <p:cNvPr id="611" name="Google Shape;611;p58"/>
          <p:cNvSpPr/>
          <p:nvPr/>
        </p:nvSpPr>
        <p:spPr>
          <a:xfrm>
            <a:off x="4141375" y="3175025"/>
            <a:ext cx="1651200" cy="730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bridge router</a:t>
            </a:r>
            <a:endParaRPr/>
          </a:p>
        </p:txBody>
      </p:sp>
      <p:cxnSp>
        <p:nvCxnSpPr>
          <p:cNvPr id="612" name="Google Shape;612;p58"/>
          <p:cNvCxnSpPr>
            <a:stCxn id="608" idx="0"/>
          </p:cNvCxnSpPr>
          <p:nvPr/>
        </p:nvCxnSpPr>
        <p:spPr>
          <a:xfrm flipH="1" rot="10800000">
            <a:off x="4966975" y="1126625"/>
            <a:ext cx="13500" cy="60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3" name="Google Shape;613;p58"/>
          <p:cNvSpPr/>
          <p:nvPr/>
        </p:nvSpPr>
        <p:spPr>
          <a:xfrm>
            <a:off x="4778267" y="1284175"/>
            <a:ext cx="383400" cy="2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p3</a:t>
            </a:r>
            <a:endParaRPr/>
          </a:p>
        </p:txBody>
      </p:sp>
      <p:cxnSp>
        <p:nvCxnSpPr>
          <p:cNvPr id="614" name="Google Shape;614;p58"/>
          <p:cNvCxnSpPr/>
          <p:nvPr/>
        </p:nvCxnSpPr>
        <p:spPr>
          <a:xfrm flipH="1" rot="10800000">
            <a:off x="5447375" y="1110475"/>
            <a:ext cx="3300" cy="63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615" name="Google Shape;615;p58"/>
          <p:cNvSpPr/>
          <p:nvPr/>
        </p:nvSpPr>
        <p:spPr>
          <a:xfrm>
            <a:off x="5257317" y="1268075"/>
            <a:ext cx="383400" cy="2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p4</a:t>
            </a:r>
            <a:endParaRPr/>
          </a:p>
        </p:txBody>
      </p:sp>
      <p:cxnSp>
        <p:nvCxnSpPr>
          <p:cNvPr id="616" name="Google Shape;616;p58"/>
          <p:cNvCxnSpPr>
            <a:stCxn id="611" idx="1"/>
            <a:endCxn id="608" idx="1"/>
          </p:cNvCxnSpPr>
          <p:nvPr/>
        </p:nvCxnSpPr>
        <p:spPr>
          <a:xfrm flipH="1" rot="10800000">
            <a:off x="4141375" y="2100575"/>
            <a:ext cx="600" cy="1439700"/>
          </a:xfrm>
          <a:prstGeom prst="bentConnector3">
            <a:avLst>
              <a:gd fmla="val -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17" name="Google Shape;617;p58"/>
          <p:cNvSpPr/>
          <p:nvPr/>
        </p:nvSpPr>
        <p:spPr>
          <a:xfrm>
            <a:off x="3689792" y="2658750"/>
            <a:ext cx="383400" cy="2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p3</a:t>
            </a:r>
            <a:endParaRPr/>
          </a:p>
        </p:txBody>
      </p:sp>
      <p:sp>
        <p:nvSpPr>
          <p:cNvPr id="618" name="Google Shape;618;p58"/>
          <p:cNvSpPr/>
          <p:nvPr/>
        </p:nvSpPr>
        <p:spPr>
          <a:xfrm>
            <a:off x="3242779" y="2658763"/>
            <a:ext cx="383400" cy="2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p4</a:t>
            </a:r>
            <a:endParaRPr/>
          </a:p>
        </p:txBody>
      </p:sp>
      <p:cxnSp>
        <p:nvCxnSpPr>
          <p:cNvPr id="619" name="Google Shape;619;p58"/>
          <p:cNvCxnSpPr/>
          <p:nvPr/>
        </p:nvCxnSpPr>
        <p:spPr>
          <a:xfrm rot="10800000">
            <a:off x="5596175" y="3878775"/>
            <a:ext cx="1500" cy="60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0" name="Google Shape;620;p58"/>
          <p:cNvSpPr/>
          <p:nvPr/>
        </p:nvSpPr>
        <p:spPr>
          <a:xfrm>
            <a:off x="5409175" y="4050713"/>
            <a:ext cx="383400" cy="2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p3</a:t>
            </a:r>
            <a:endParaRPr/>
          </a:p>
        </p:txBody>
      </p:sp>
      <p:cxnSp>
        <p:nvCxnSpPr>
          <p:cNvPr id="621" name="Google Shape;621;p58"/>
          <p:cNvCxnSpPr/>
          <p:nvPr/>
        </p:nvCxnSpPr>
        <p:spPr>
          <a:xfrm flipH="1">
            <a:off x="5151975" y="3913200"/>
            <a:ext cx="7500" cy="58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2" name="Google Shape;622;p58"/>
          <p:cNvSpPr/>
          <p:nvPr/>
        </p:nvSpPr>
        <p:spPr>
          <a:xfrm>
            <a:off x="4964029" y="4050713"/>
            <a:ext cx="383400" cy="2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p4</a:t>
            </a:r>
            <a:endParaRPr/>
          </a:p>
        </p:txBody>
      </p:sp>
      <p:cxnSp>
        <p:nvCxnSpPr>
          <p:cNvPr id="623" name="Google Shape;623;p58"/>
          <p:cNvCxnSpPr>
            <a:stCxn id="597" idx="3"/>
            <a:endCxn id="605" idx="0"/>
          </p:cNvCxnSpPr>
          <p:nvPr/>
        </p:nvCxnSpPr>
        <p:spPr>
          <a:xfrm>
            <a:off x="6475275" y="756375"/>
            <a:ext cx="1479300" cy="13155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24" name="Google Shape;624;p58"/>
          <p:cNvSpPr/>
          <p:nvPr/>
        </p:nvSpPr>
        <p:spPr>
          <a:xfrm>
            <a:off x="7762900" y="1210250"/>
            <a:ext cx="383400" cy="2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p1</a:t>
            </a:r>
            <a:endParaRPr/>
          </a:p>
        </p:txBody>
      </p:sp>
      <p:cxnSp>
        <p:nvCxnSpPr>
          <p:cNvPr id="625" name="Google Shape;625;p58"/>
          <p:cNvCxnSpPr>
            <a:stCxn id="601" idx="2"/>
            <a:endCxn id="603" idx="3"/>
          </p:cNvCxnSpPr>
          <p:nvPr/>
        </p:nvCxnSpPr>
        <p:spPr>
          <a:xfrm rot="5400000">
            <a:off x="6590500" y="3390125"/>
            <a:ext cx="1371600" cy="13566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26" name="Google Shape;626;p58"/>
          <p:cNvSpPr/>
          <p:nvPr/>
        </p:nvSpPr>
        <p:spPr>
          <a:xfrm>
            <a:off x="7618950" y="3855275"/>
            <a:ext cx="671400" cy="4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DNAT</a:t>
            </a:r>
            <a:endParaRPr/>
          </a:p>
        </p:txBody>
      </p:sp>
      <p:sp>
        <p:nvSpPr>
          <p:cNvPr id="627" name="Google Shape;627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TCP problem</a:t>
            </a:r>
            <a:endParaRPr/>
          </a:p>
        </p:txBody>
      </p:sp>
      <p:sp>
        <p:nvSpPr>
          <p:cNvPr id="628" name="Google Shape;628;p58"/>
          <p:cNvSpPr txBox="1"/>
          <p:nvPr/>
        </p:nvSpPr>
        <p:spPr>
          <a:xfrm>
            <a:off x="2430375" y="318125"/>
            <a:ext cx="200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solidFill>
                  <a:srgbClr val="FF0000"/>
                </a:solidFill>
              </a:rPr>
              <a:t>FIXME!!</a:t>
            </a:r>
            <a:endParaRPr b="1" sz="1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solidFill>
                  <a:srgbClr val="FF0000"/>
                </a:solidFill>
              </a:rPr>
              <a:t>Uncertain</a:t>
            </a:r>
            <a:endParaRPr b="1"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NAT’s traffic flow inbound and outbound?</a:t>
            </a:r>
            <a:endParaRPr/>
          </a:p>
        </p:txBody>
      </p:sp>
      <p:sp>
        <p:nvSpPr>
          <p:cNvPr id="634" name="Google Shape;634;p59"/>
          <p:cNvSpPr txBox="1"/>
          <p:nvPr>
            <p:ph idx="1" type="body"/>
          </p:nvPr>
        </p:nvSpPr>
        <p:spPr>
          <a:xfrm>
            <a:off x="311700" y="1152475"/>
            <a:ext cx="8520600" cy="29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Q: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一個 TCP connection 可能被切分成無數個封包，我所有的封包都要做 DNAT/SNAT?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Ans: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在 iptables 會對 </a:t>
            </a:r>
            <a:r>
              <a:rPr b="1" lang="zh-TW" sz="1800"/>
              <a:t>connection </a:t>
            </a:r>
            <a:r>
              <a:rPr lang="zh-TW" sz="1800"/>
              <a:t>進行 cache(</a:t>
            </a:r>
            <a:r>
              <a:rPr b="1" lang="zh-TW" sz="1800"/>
              <a:t>conntrack</a:t>
            </a:r>
            <a:r>
              <a:rPr lang="zh-TW" sz="1800"/>
              <a:t>) ，自動處理 SNAT 或 DNAT 回程的封包(跳過 nat table)</a:t>
            </a:r>
            <a:endParaRPr sz="1800"/>
          </a:p>
        </p:txBody>
      </p:sp>
      <p:sp>
        <p:nvSpPr>
          <p:cNvPr id="635" name="Google Shape;63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connection </a:t>
            </a:r>
            <a:r>
              <a:rPr lang="zh-TW"/>
              <a:t>機制</a:t>
            </a:r>
            <a:endParaRPr/>
          </a:p>
        </p:txBody>
      </p:sp>
      <p:sp>
        <p:nvSpPr>
          <p:cNvPr id="641" name="Google Shape;641;p60"/>
          <p:cNvSpPr txBox="1"/>
          <p:nvPr>
            <p:ph idx="1" type="body"/>
          </p:nvPr>
        </p:nvSpPr>
        <p:spPr>
          <a:xfrm>
            <a:off x="311700" y="1152475"/>
            <a:ext cx="8520600" cy="37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nat tables 只會對</a:t>
            </a:r>
            <a:r>
              <a:rPr b="1" lang="zh-TW"/>
              <a:t>"新"</a:t>
            </a:r>
            <a:r>
              <a:rPr lang="zh-TW"/>
              <a:t>的 </a:t>
            </a:r>
            <a:r>
              <a:rPr b="1" lang="zh-TW"/>
              <a:t>connection </a:t>
            </a:r>
            <a:r>
              <a:rPr lang="zh-TW"/>
              <a:t>做 SNAT, DNAT, MASQUERADED 的動作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在 iptables </a:t>
            </a:r>
            <a:r>
              <a:rPr b="1" lang="zh-TW"/>
              <a:t>connection </a:t>
            </a:r>
            <a:r>
              <a:rPr lang="zh-TW"/>
              <a:t>的定義和 </a:t>
            </a:r>
            <a:r>
              <a:rPr b="1" lang="zh-TW"/>
              <a:t>TCP connection 不一樣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iptables 支援 </a:t>
            </a:r>
            <a:r>
              <a:rPr b="1" lang="zh-TW" sz="1800"/>
              <a:t>icmp, tcp, udp</a:t>
            </a:r>
            <a:r>
              <a:rPr lang="zh-TW" sz="1800"/>
              <a:t>…，所以對 connection 的定義為</a:t>
            </a:r>
            <a:r>
              <a:rPr b="1" lang="zh-TW" sz="1800"/>
              <a:t>第一次</a:t>
            </a:r>
            <a:r>
              <a:rPr lang="zh-TW" sz="1800"/>
              <a:t>進到這台主機的封包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connection 到底 track 了甚麼?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Request tuple -&gt; Replay tuple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Request tuple: 未經修改的 tuple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Replay tuple: 經過需要 track 流量的地方時(nat table) 修改 IP 和 port 的 tuple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Tuple src_ip, dest_ip, src_port, dest_port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之前介紹的 state module 也是建立在 conntrack 追蹤每個 connection 所以才能達成知道 connection 是不是 NEW, ESTABLISHED</a:t>
            </a:r>
            <a:endParaRPr sz="1800"/>
          </a:p>
        </p:txBody>
      </p:sp>
      <p:sp>
        <p:nvSpPr>
          <p:cNvPr id="642" name="Google Shape;642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conntrack</a:t>
            </a:r>
            <a:endParaRPr/>
          </a:p>
        </p:txBody>
      </p:sp>
      <p:sp>
        <p:nvSpPr>
          <p:cNvPr id="648" name="Google Shape;648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安裝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apt install conntrack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常見指令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列出當前 connection: `sudo conntrack -L`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後面可以加更多 filter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列出當前 event: `sudo conntrack -E`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NEW 代表新的 connection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UPDATE 代表有封包流動，更新 TTL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DESTORY 代表 TTL 過期，刪除 cache</a:t>
            </a:r>
            <a:endParaRPr sz="1800"/>
          </a:p>
        </p:txBody>
      </p:sp>
      <p:sp>
        <p:nvSpPr>
          <p:cNvPr id="649" name="Google Shape;649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41712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routing with </a:t>
            </a:r>
            <a:r>
              <a:rPr lang="zh-TW"/>
              <a:t>layer 4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protocol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port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can control the following things with many </a:t>
            </a:r>
            <a:r>
              <a:rPr b="1" lang="zh-TW"/>
              <a:t>tables </a:t>
            </a:r>
            <a:r>
              <a:rPr lang="zh-TW"/>
              <a:t>to routing TCP, UDP, ICMP…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quick glance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`sudo iptables -nL`</a:t>
            </a:r>
            <a:endParaRPr sz="1800"/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800" y="1482275"/>
            <a:ext cx="4349501" cy="33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7275875" y="2766550"/>
            <a:ext cx="1482300" cy="5019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iptstate</a:t>
            </a:r>
            <a:endParaRPr/>
          </a:p>
        </p:txBody>
      </p:sp>
      <p:sp>
        <p:nvSpPr>
          <p:cNvPr id="655" name="Google Shape;655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安裝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800"/>
              <a:t>apt install iptstate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傻瓜版 conntrack，圖像化了 conntrack 的資訊</a:t>
            </a:r>
            <a:endParaRPr/>
          </a:p>
        </p:txBody>
      </p:sp>
      <p:sp>
        <p:nvSpPr>
          <p:cNvPr id="656" name="Google Shape;656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57" name="Google Shape;65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25" y="2266175"/>
            <a:ext cx="8423726" cy="23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iptables </a:t>
            </a:r>
            <a:r>
              <a:rPr lang="zh-TW"/>
              <a:t>其實沒那麼簡單(綠色部份)</a:t>
            </a:r>
            <a:endParaRPr/>
          </a:p>
        </p:txBody>
      </p:sp>
      <p:sp>
        <p:nvSpPr>
          <p:cNvPr id="663" name="Google Shape;663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64" name="Google Shape;66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3956"/>
            <a:ext cx="9144000" cy="290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Q&amp;A(week 2)</a:t>
            </a:r>
            <a:endParaRPr/>
          </a:p>
        </p:txBody>
      </p:sp>
      <p:sp>
        <p:nvSpPr>
          <p:cNvPr id="670" name="Google Shape;670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71" name="Google Shape;67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50" y="1249377"/>
            <a:ext cx="5547800" cy="3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參考資料</a:t>
            </a:r>
            <a:endParaRPr/>
          </a:p>
        </p:txBody>
      </p:sp>
      <p:sp>
        <p:nvSpPr>
          <p:cNvPr id="677" name="Google Shape;677;p65"/>
          <p:cNvSpPr txBox="1"/>
          <p:nvPr>
            <p:ph idx="1" type="body"/>
          </p:nvPr>
        </p:nvSpPr>
        <p:spPr>
          <a:xfrm>
            <a:off x="311700" y="1152475"/>
            <a:ext cx="85206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https://linux.vbird.org/linux_server/centos6/0250simple_firewall.php#netfilter_syntax_policy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https://www.digitalocean.com/community/tutorials/how-to-list-and-delete-iptables-firewall-rules#deleting-rules-by-specification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u="sng">
                <a:solidFill>
                  <a:schemeClr val="hlink"/>
                </a:solidFill>
                <a:hlinkClick r:id="rId5"/>
              </a:rPr>
              <a:t>https://www.youtube.com/watch?v=y4e_B6PdX8A&amp;feature=emb_title&amp;ab_channel=CloudNativeTaiwan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u="sng">
                <a:solidFill>
                  <a:schemeClr val="hlink"/>
                </a:solidFill>
                <a:hlinkClick r:id="rId6"/>
              </a:rPr>
              <a:t>https://medium.com/@misscoming/packet-%E6%B2%92%E6%9C%89%E8%B7%91%E5%88%B0-iptables-%E7%9A%84-nat-table-%E8%8A%B1%E4%BA%86%E6%88%91%E4%B8%80%E5%A4%A9%E5%8D%8A-704d20d0c6f0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u="sng">
                <a:solidFill>
                  <a:schemeClr val="hlink"/>
                </a:solidFill>
                <a:hlinkClick r:id="rId7"/>
              </a:rPr>
              <a:t>https://manpages.debian.org/jessie/conntrack/conntrack.8.en.html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u="sng">
                <a:solidFill>
                  <a:schemeClr val="hlink"/>
                </a:solidFill>
                <a:hlinkClick r:id="rId8"/>
              </a:rPr>
              <a:t>https://linux.die.net/man/8/iptstate</a:t>
            </a:r>
            <a:endParaRPr/>
          </a:p>
        </p:txBody>
      </p:sp>
      <p:sp>
        <p:nvSpPr>
          <p:cNvPr id="678" name="Google Shape;678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routing tables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41712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layer 3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IP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Interface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main goal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send traffic from one node to </a:t>
            </a:r>
            <a:r>
              <a:rPr b="1" lang="zh-TW" sz="1600"/>
              <a:t>another node’s interface</a:t>
            </a:r>
            <a:endParaRPr b="1"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may have </a:t>
            </a:r>
            <a:r>
              <a:rPr b="1" lang="zh-TW"/>
              <a:t>tables</a:t>
            </a:r>
            <a:r>
              <a:rPr lang="zh-TW"/>
              <a:t> to store the following data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regular routing table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multicast table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more…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quick glance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`route -n`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`ip route show table 0`</a:t>
            </a:r>
            <a:endParaRPr sz="1600"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800" y="1482275"/>
            <a:ext cx="4349501" cy="33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7246225" y="3211225"/>
            <a:ext cx="1482300" cy="5019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arp table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41712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 sz="1500"/>
              <a:t>between layer 3 and layer 2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translate IP to MAC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find the mapping of IP -&gt; MAC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quick glance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`arp -n`</a:t>
            </a:r>
            <a:endParaRPr sz="1500"/>
          </a:p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800" y="1482275"/>
            <a:ext cx="4349501" cy="33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7275900" y="3181575"/>
            <a:ext cx="1482300" cy="9465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600" y="872675"/>
            <a:ext cx="4349501" cy="33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ebtables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771475"/>
            <a:ext cx="4676100" cy="41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layer 2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MAC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main goal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zh-TW" sz="1500"/>
              <a:t>routing with MAC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can control following things with many </a:t>
            </a:r>
            <a:r>
              <a:rPr b="1" lang="zh-TW" sz="1700"/>
              <a:t>tables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BROUTE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continue with the bridge(MAC)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goto route(IP)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INPUT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OUTPUT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FILTER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FORWARD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NAT(change MAC)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SNAT</a:t>
            </a:r>
            <a:endParaRPr sz="1700"/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zh-TW" sz="1700"/>
              <a:t>DNAT</a:t>
            </a:r>
            <a:endParaRPr sz="1700"/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5521475" y="4387550"/>
            <a:ext cx="317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 sz="1500">
                <a:solidFill>
                  <a:schemeClr val="dk2"/>
                </a:solidFill>
              </a:rPr>
              <a:t>quick glance</a:t>
            </a:r>
            <a:endParaRPr sz="1500"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zh-TW" sz="1500">
                <a:solidFill>
                  <a:schemeClr val="dk2"/>
                </a:solidFill>
              </a:rPr>
              <a:t>`sudo ebtables -L`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7538850" y="3040775"/>
            <a:ext cx="1482300" cy="5019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tables works with kernel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4357500" cy="3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those tables are user space programs, let the admin control traffic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use </a:t>
            </a:r>
            <a:r>
              <a:rPr b="1" lang="zh-TW" sz="1600"/>
              <a:t>IPC</a:t>
            </a:r>
            <a:r>
              <a:rPr lang="zh-TW" sz="1600"/>
              <a:t> to talk with the kernel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would be </a:t>
            </a:r>
            <a:r>
              <a:rPr b="1" lang="zh-TW" sz="1600"/>
              <a:t>refreshed</a:t>
            </a:r>
            <a:r>
              <a:rPr lang="zh-TW" sz="1600"/>
              <a:t> when reboot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those programs named with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`iptables`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`iptables-*`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`ebtables`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`ebtables-*`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`route`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`ip route show table`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zh-TW" sz="1600"/>
              <a:t>`arp -n`</a:t>
            </a:r>
            <a:endParaRPr sz="1600"/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550" y="1152475"/>
            <a:ext cx="3786399" cy="37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