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image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302" r:id="rId5"/>
    <p:sldId id="261" r:id="rId6"/>
    <p:sldId id="304" r:id="rId7"/>
    <p:sldId id="303" r:id="rId8"/>
    <p:sldId id="305" r:id="rId9"/>
    <p:sldId id="306" r:id="rId10"/>
    <p:sldId id="313" r:id="rId11"/>
    <p:sldId id="308" r:id="rId12"/>
    <p:sldId id="314" r:id="rId13"/>
    <p:sldId id="307" r:id="rId14"/>
    <p:sldId id="310" r:id="rId15"/>
    <p:sldId id="309" r:id="rId16"/>
    <p:sldId id="315" r:id="rId17"/>
    <p:sldId id="316" r:id="rId18"/>
    <p:sldId id="312" r:id="rId19"/>
  </p:sldIdLst>
  <p:sldSz cx="9144000" cy="5143500" type="screen16x9"/>
  <p:notesSz cx="6858000" cy="9144000"/>
  <p:embeddedFontLst>
    <p:embeddedFont>
      <p:font typeface="Reem Kufi" panose="02020500000000000000" charset="-78"/>
      <p:regular r:id="rId22"/>
      <p:bold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8418AB-3A96-4C16-B76A-18298AD24250}">
  <a:tblStyle styleId="{B08418AB-3A96-4C16-B76A-18298AD242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1E89543-4BF5-4A34-A988-1A4BF3BD65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B2F4E9C-4FBE-4F27-9731-EF42F30B7F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4AFA-7191-4040-92E0-662735F439C6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FB0B02-4A23-4494-B5D0-2E779B84B9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56E9C3-6C09-4048-A63C-9A5D7A9C35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3C56-765E-4739-AEE6-CD49C08D5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870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855186e73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855186e73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a8bd89ab1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a8bd89ab1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67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a8bd89ab1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a8bd89ab1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90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83785288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83785288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279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83785288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83785288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54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83785288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83785288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574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83785288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83785288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882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83785288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83785288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7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83785288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837852887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7442ffb1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7442ffb1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783785288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7837852887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22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783785288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7837852887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783785288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7837852887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99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7442ffb1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7442ffb1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08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83785288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83785288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65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a8bd89ab1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a8bd89ab1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31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3900" y="2048774"/>
            <a:ext cx="7696200" cy="6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3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17650" y="2799526"/>
            <a:ext cx="3908700" cy="2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8882" y="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79556" y="7932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58881" y="51680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9555" y="596125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258881" y="103360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79555" y="1112925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8627160" y="4887619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 flipH="1">
            <a:off x="8706494" y="496695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 flipH="1">
            <a:off x="81103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 flipH="1">
            <a:off x="8189694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 flipH="1">
            <a:off x="75935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 flipH="1">
            <a:off x="7672895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515620" y="488761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594955" y="496693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-118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8155" y="496693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8627160" y="-258944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706494" y="-179627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8110360" y="-258942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8189695" y="-17962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 hasCustomPrompt="1"/>
          </p:nvPr>
        </p:nvSpPr>
        <p:spPr>
          <a:xfrm>
            <a:off x="3781075" y="1635450"/>
            <a:ext cx="1714500" cy="9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/>
          </p:nvPr>
        </p:nvSpPr>
        <p:spPr>
          <a:xfrm>
            <a:off x="2343300" y="2406625"/>
            <a:ext cx="445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343300" y="2895900"/>
            <a:ext cx="44577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-1171" y="-257083"/>
            <a:ext cx="1550412" cy="516832"/>
            <a:chOff x="-1171" y="-257083"/>
            <a:chExt cx="1550412" cy="516832"/>
          </a:xfrm>
        </p:grpSpPr>
        <p:sp>
          <p:nvSpPr>
            <p:cNvPr id="36" name="Google Shape;36;p3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7593579" y="4886417"/>
            <a:ext cx="1550412" cy="516832"/>
            <a:chOff x="-1171" y="-257083"/>
            <a:chExt cx="1550412" cy="516832"/>
          </a:xfrm>
        </p:grpSpPr>
        <p:sp>
          <p:nvSpPr>
            <p:cNvPr id="43" name="Google Shape;43;p3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723900" y="540000"/>
            <a:ext cx="77001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>
            <a:off x="2499150" y="1058275"/>
            <a:ext cx="41457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7"/>
          <p:cNvGrpSpPr/>
          <p:nvPr/>
        </p:nvGrpSpPr>
        <p:grpSpPr>
          <a:xfrm>
            <a:off x="-1171" y="-257083"/>
            <a:ext cx="1550412" cy="516832"/>
            <a:chOff x="-1171" y="-257083"/>
            <a:chExt cx="1550412" cy="516832"/>
          </a:xfrm>
        </p:grpSpPr>
        <p:sp>
          <p:nvSpPr>
            <p:cNvPr id="111" name="Google Shape;111;p7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01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 idx="2" hasCustomPrompt="1"/>
          </p:nvPr>
        </p:nvSpPr>
        <p:spPr>
          <a:xfrm>
            <a:off x="814575" y="1502959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985925" y="1437209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Reem Kufi"/>
                <a:ea typeface="Reem Kufi"/>
                <a:cs typeface="Reem Kufi"/>
                <a:sym typeface="Reem Kuf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3"/>
          </p:nvPr>
        </p:nvSpPr>
        <p:spPr>
          <a:xfrm>
            <a:off x="1985925" y="1732484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5"/>
          <p:cNvSpPr txBox="1">
            <a:spLocks noGrp="1"/>
          </p:cNvSpPr>
          <p:nvPr>
            <p:ph type="title" idx="4" hasCustomPrompt="1"/>
          </p:nvPr>
        </p:nvSpPr>
        <p:spPr>
          <a:xfrm>
            <a:off x="814575" y="2865034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p15"/>
          <p:cNvSpPr txBox="1">
            <a:spLocks noGrp="1"/>
          </p:cNvSpPr>
          <p:nvPr>
            <p:ph type="subTitle" idx="5"/>
          </p:nvPr>
        </p:nvSpPr>
        <p:spPr>
          <a:xfrm>
            <a:off x="1985925" y="2799284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subTitle" idx="6"/>
          </p:nvPr>
        </p:nvSpPr>
        <p:spPr>
          <a:xfrm>
            <a:off x="1985925" y="3094559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7" hasCustomPrompt="1"/>
          </p:nvPr>
        </p:nvSpPr>
        <p:spPr>
          <a:xfrm>
            <a:off x="4633875" y="1502959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" name="Google Shape;258;p15"/>
          <p:cNvSpPr txBox="1">
            <a:spLocks noGrp="1"/>
          </p:cNvSpPr>
          <p:nvPr>
            <p:ph type="subTitle" idx="8"/>
          </p:nvPr>
        </p:nvSpPr>
        <p:spPr>
          <a:xfrm>
            <a:off x="5805225" y="1437209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subTitle" idx="9"/>
          </p:nvPr>
        </p:nvSpPr>
        <p:spPr>
          <a:xfrm>
            <a:off x="5805225" y="1732484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title" idx="13" hasCustomPrompt="1"/>
          </p:nvPr>
        </p:nvSpPr>
        <p:spPr>
          <a:xfrm>
            <a:off x="4633875" y="2865034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15"/>
          <p:cNvSpPr txBox="1">
            <a:spLocks noGrp="1"/>
          </p:cNvSpPr>
          <p:nvPr>
            <p:ph type="subTitle" idx="14"/>
          </p:nvPr>
        </p:nvSpPr>
        <p:spPr>
          <a:xfrm>
            <a:off x="5805225" y="2799284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subTitle" idx="15"/>
          </p:nvPr>
        </p:nvSpPr>
        <p:spPr>
          <a:xfrm>
            <a:off x="5805225" y="3094559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63" name="Google Shape;263;p15"/>
          <p:cNvGrpSpPr/>
          <p:nvPr/>
        </p:nvGrpSpPr>
        <p:grpSpPr>
          <a:xfrm rot="5400000" flipH="1">
            <a:off x="8369867" y="516792"/>
            <a:ext cx="1550412" cy="516832"/>
            <a:chOff x="-1171" y="-257083"/>
            <a:chExt cx="1550412" cy="516832"/>
          </a:xfrm>
        </p:grpSpPr>
        <p:sp>
          <p:nvSpPr>
            <p:cNvPr id="264" name="Google Shape;264;p15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5"/>
          <p:cNvGrpSpPr/>
          <p:nvPr/>
        </p:nvGrpSpPr>
        <p:grpSpPr>
          <a:xfrm rot="5400000" flipH="1">
            <a:off x="-779839" y="4109867"/>
            <a:ext cx="1550412" cy="516832"/>
            <a:chOff x="-1171" y="-257083"/>
            <a:chExt cx="1550412" cy="516832"/>
          </a:xfrm>
        </p:grpSpPr>
        <p:sp>
          <p:nvSpPr>
            <p:cNvPr id="271" name="Google Shape;271;p15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chemeClr val="l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01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2139567" y="203925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2"/>
          </p:nvPr>
        </p:nvSpPr>
        <p:spPr>
          <a:xfrm>
            <a:off x="5997192" y="2039250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3"/>
          </p:nvPr>
        </p:nvSpPr>
        <p:spPr>
          <a:xfrm>
            <a:off x="4068367" y="3515625"/>
            <a:ext cx="22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82" name="Google Shape;282;p16"/>
          <p:cNvGrpSpPr/>
          <p:nvPr/>
        </p:nvGrpSpPr>
        <p:grpSpPr>
          <a:xfrm rot="5400000" flipH="1">
            <a:off x="8369867" y="516792"/>
            <a:ext cx="1550412" cy="516832"/>
            <a:chOff x="-1171" y="-257083"/>
            <a:chExt cx="1550412" cy="516832"/>
          </a:xfrm>
        </p:grpSpPr>
        <p:sp>
          <p:nvSpPr>
            <p:cNvPr id="283" name="Google Shape;283;p16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16"/>
          <p:cNvGrpSpPr/>
          <p:nvPr/>
        </p:nvGrpSpPr>
        <p:grpSpPr>
          <a:xfrm rot="5400000" flipH="1">
            <a:off x="-779839" y="4109867"/>
            <a:ext cx="1550412" cy="516832"/>
            <a:chOff x="-1171" y="-257083"/>
            <a:chExt cx="1550412" cy="516832"/>
          </a:xfrm>
        </p:grpSpPr>
        <p:sp>
          <p:nvSpPr>
            <p:cNvPr id="290" name="Google Shape;290;p16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lt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 txBox="1">
            <a:spLocks noGrp="1"/>
          </p:cNvSpPr>
          <p:nvPr>
            <p:ph type="ctrTitle"/>
          </p:nvPr>
        </p:nvSpPr>
        <p:spPr>
          <a:xfrm>
            <a:off x="3309900" y="542925"/>
            <a:ext cx="2524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6" name="Google Shape;376;p21"/>
          <p:cNvSpPr/>
          <p:nvPr/>
        </p:nvSpPr>
        <p:spPr>
          <a:xfrm>
            <a:off x="-258882" y="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-179556" y="7932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-258881" y="51680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-179555" y="596125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-258881" y="103360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-179555" y="1112925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1"/>
          <p:cNvSpPr/>
          <p:nvPr/>
        </p:nvSpPr>
        <p:spPr>
          <a:xfrm rot="5400000">
            <a:off x="8627160" y="-258944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1"/>
          <p:cNvSpPr/>
          <p:nvPr/>
        </p:nvSpPr>
        <p:spPr>
          <a:xfrm rot="5400000">
            <a:off x="8706494" y="-179627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1"/>
          <p:cNvSpPr/>
          <p:nvPr/>
        </p:nvSpPr>
        <p:spPr>
          <a:xfrm rot="5400000">
            <a:off x="8110360" y="-258942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1"/>
          <p:cNvSpPr/>
          <p:nvPr/>
        </p:nvSpPr>
        <p:spPr>
          <a:xfrm rot="5400000">
            <a:off x="8189695" y="-17962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1"/>
          <p:cNvSpPr/>
          <p:nvPr/>
        </p:nvSpPr>
        <p:spPr>
          <a:xfrm rot="5400000" flipH="1">
            <a:off x="8627160" y="4887619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1"/>
          <p:cNvSpPr/>
          <p:nvPr/>
        </p:nvSpPr>
        <p:spPr>
          <a:xfrm rot="5400000" flipH="1">
            <a:off x="8706494" y="496695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1"/>
          <p:cNvSpPr/>
          <p:nvPr/>
        </p:nvSpPr>
        <p:spPr>
          <a:xfrm rot="5400000" flipH="1">
            <a:off x="81103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 rot="5400000" flipH="1">
            <a:off x="8189694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 rot="5400000" flipH="1">
            <a:off x="75935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 rot="5400000" flipH="1">
            <a:off x="7672895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 rot="5400000">
            <a:off x="515620" y="488761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 rot="5400000">
            <a:off x="594955" y="496693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5400000">
            <a:off x="-118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5400000">
            <a:off x="78155" y="496693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"/>
          <p:cNvSpPr/>
          <p:nvPr/>
        </p:nvSpPr>
        <p:spPr>
          <a:xfrm rot="10800000" flipH="1">
            <a:off x="-258882" y="462867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"/>
          <p:cNvSpPr/>
          <p:nvPr/>
        </p:nvSpPr>
        <p:spPr>
          <a:xfrm rot="10800000" flipH="1">
            <a:off x="-179556" y="4708000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"/>
          <p:cNvSpPr/>
          <p:nvPr/>
        </p:nvSpPr>
        <p:spPr>
          <a:xfrm rot="10800000" flipH="1">
            <a:off x="-258881" y="411187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"/>
          <p:cNvSpPr/>
          <p:nvPr/>
        </p:nvSpPr>
        <p:spPr>
          <a:xfrm rot="10800000" flipH="1">
            <a:off x="-179555" y="4191201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2"/>
          <p:cNvSpPr/>
          <p:nvPr/>
        </p:nvSpPr>
        <p:spPr>
          <a:xfrm rot="10800000" flipH="1">
            <a:off x="-258881" y="359507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2"/>
          <p:cNvSpPr/>
          <p:nvPr/>
        </p:nvSpPr>
        <p:spPr>
          <a:xfrm rot="10800000" flipH="1">
            <a:off x="-179555" y="3674401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2"/>
          <p:cNvSpPr/>
          <p:nvPr/>
        </p:nvSpPr>
        <p:spPr>
          <a:xfrm rot="5400000">
            <a:off x="8627160" y="-258944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2"/>
          <p:cNvSpPr/>
          <p:nvPr/>
        </p:nvSpPr>
        <p:spPr>
          <a:xfrm rot="5400000">
            <a:off x="8706494" y="-179627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2"/>
          <p:cNvSpPr/>
          <p:nvPr/>
        </p:nvSpPr>
        <p:spPr>
          <a:xfrm rot="5400000">
            <a:off x="8110360" y="-258942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 rot="5400000">
            <a:off x="8189694" y="-17962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 rot="5400000">
            <a:off x="7593560" y="-258942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2"/>
          <p:cNvSpPr/>
          <p:nvPr/>
        </p:nvSpPr>
        <p:spPr>
          <a:xfrm rot="5400000">
            <a:off x="7672895" y="-17962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2"/>
          <p:cNvSpPr/>
          <p:nvPr/>
        </p:nvSpPr>
        <p:spPr>
          <a:xfrm rot="5400000" flipH="1">
            <a:off x="515620" y="-25894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2"/>
          <p:cNvSpPr/>
          <p:nvPr/>
        </p:nvSpPr>
        <p:spPr>
          <a:xfrm rot="5400000" flipH="1">
            <a:off x="594955" y="-17960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"/>
          <p:cNvSpPr/>
          <p:nvPr/>
        </p:nvSpPr>
        <p:spPr>
          <a:xfrm rot="5400000" flipH="1">
            <a:off x="-1180" y="-258942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"/>
          <p:cNvSpPr/>
          <p:nvPr/>
        </p:nvSpPr>
        <p:spPr>
          <a:xfrm rot="5400000" flipH="1">
            <a:off x="78155" y="-179607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"/>
          <p:cNvSpPr/>
          <p:nvPr/>
        </p:nvSpPr>
        <p:spPr>
          <a:xfrm rot="5400000" flipH="1">
            <a:off x="8627160" y="4887619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2"/>
          <p:cNvSpPr/>
          <p:nvPr/>
        </p:nvSpPr>
        <p:spPr>
          <a:xfrm rot="5400000" flipH="1">
            <a:off x="8706494" y="496695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2"/>
          <p:cNvSpPr/>
          <p:nvPr/>
        </p:nvSpPr>
        <p:spPr>
          <a:xfrm rot="5400000" flipH="1">
            <a:off x="81103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"/>
          <p:cNvSpPr/>
          <p:nvPr/>
        </p:nvSpPr>
        <p:spPr>
          <a:xfrm rot="5400000" flipH="1">
            <a:off x="8189695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2"/>
          <p:cNvSpPr/>
          <p:nvPr/>
        </p:nvSpPr>
        <p:spPr>
          <a:xfrm rot="-5400000" flipH="1">
            <a:off x="7595405" y="488764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"/>
          <p:cNvSpPr/>
          <p:nvPr/>
        </p:nvSpPr>
        <p:spPr>
          <a:xfrm rot="-5400000" flipH="1">
            <a:off x="7674739" y="4966957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"/>
          <p:cNvSpPr/>
          <p:nvPr/>
        </p:nvSpPr>
        <p:spPr>
          <a:xfrm flipH="1">
            <a:off x="8627150" y="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/>
          <p:nvPr/>
        </p:nvSpPr>
        <p:spPr>
          <a:xfrm flipH="1">
            <a:off x="8706494" y="7932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3"/>
          <p:cNvSpPr/>
          <p:nvPr/>
        </p:nvSpPr>
        <p:spPr>
          <a:xfrm flipH="1">
            <a:off x="8627149" y="51680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3"/>
          <p:cNvSpPr/>
          <p:nvPr/>
        </p:nvSpPr>
        <p:spPr>
          <a:xfrm flipH="1">
            <a:off x="8706493" y="596125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"/>
          <p:cNvSpPr/>
          <p:nvPr/>
        </p:nvSpPr>
        <p:spPr>
          <a:xfrm flipH="1">
            <a:off x="8627149" y="103360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3"/>
          <p:cNvSpPr/>
          <p:nvPr/>
        </p:nvSpPr>
        <p:spPr>
          <a:xfrm flipH="1">
            <a:off x="8706493" y="1112925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3"/>
          <p:cNvSpPr/>
          <p:nvPr/>
        </p:nvSpPr>
        <p:spPr>
          <a:xfrm rot="-5400000">
            <a:off x="-258891" y="4887619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 rot="-5400000">
            <a:off x="-179556" y="496695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 rot="-5400000">
            <a:off x="257909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 rot="-5400000">
            <a:off x="337243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 rot="-5400000">
            <a:off x="774709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 rot="-5400000">
            <a:off x="854043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 rot="-5400000" flipH="1">
            <a:off x="8112205" y="488761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 rot="-5400000" flipH="1">
            <a:off x="8191539" y="496693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 rot="-5400000" flipH="1">
            <a:off x="8629004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 rot="-5400000" flipH="1">
            <a:off x="8708339" y="496693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 rot="-5400000" flipH="1">
            <a:off x="-258891" y="-258944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 rot="-5400000" flipH="1">
            <a:off x="-179556" y="-179627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 rot="-5400000" flipH="1">
            <a:off x="257909" y="-258942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"/>
          <p:cNvSpPr/>
          <p:nvPr/>
        </p:nvSpPr>
        <p:spPr>
          <a:xfrm rot="-5400000" flipH="1">
            <a:off x="337243" y="-179626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"/>
          <p:cNvSpPr/>
          <p:nvPr/>
        </p:nvSpPr>
        <p:spPr>
          <a:xfrm rot="-5400000" flipH="1">
            <a:off x="7595405" y="4887640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3"/>
          <p:cNvSpPr/>
          <p:nvPr/>
        </p:nvSpPr>
        <p:spPr>
          <a:xfrm rot="-5400000" flipH="1">
            <a:off x="7674739" y="4966957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"/>
          <p:cNvSpPr/>
          <p:nvPr/>
        </p:nvSpPr>
        <p:spPr>
          <a:xfrm rot="-5400000" flipH="1">
            <a:off x="774705" y="-25894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 rot="-5400000" flipH="1">
            <a:off x="854039" y="-179631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eem Kufi"/>
              <a:buNone/>
              <a:defRPr sz="28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61" r:id="rId5"/>
    <p:sldLayoutId id="2147483662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2">
          <p15:clr>
            <a:srgbClr val="EA4335"/>
          </p15:clr>
        </p15:guide>
        <p15:guide id="3" pos="5304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668">
          <p15:clr>
            <a:srgbClr val="EA4335"/>
          </p15:clr>
        </p15:guide>
        <p15:guide id="8" pos="409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md.io/@Henry-Zhou/Byc0GT-H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blogs.net/a/5c5dc70fbd9eee06ee223e5f" TargetMode="External"/><Relationship Id="rId2" Type="http://schemas.openxmlformats.org/officeDocument/2006/relationships/hyperlink" Target="https://github.com/leandromoreira/ffmpeg-libav-tutorial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image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zh-TW" dirty="0"/>
              <a:t>Libav</a:t>
            </a:r>
            <a:endParaRPr lang="en-US" dirty="0"/>
          </a:p>
        </p:txBody>
      </p:sp>
      <p:sp>
        <p:nvSpPr>
          <p:cNvPr id="453" name="Google Shape;453;p26"/>
          <p:cNvSpPr txBox="1">
            <a:spLocks noGrp="1"/>
          </p:cNvSpPr>
          <p:nvPr>
            <p:ph type="subTitle" idx="1"/>
          </p:nvPr>
        </p:nvSpPr>
        <p:spPr>
          <a:xfrm>
            <a:off x="4803912" y="2978430"/>
            <a:ext cx="1729063" cy="295200"/>
          </a:xfrm>
        </p:spPr>
        <p:txBody>
          <a:bodyPr/>
          <a:lstStyle/>
          <a:p>
            <a:pPr lvl="0"/>
            <a:r>
              <a:rPr lang="zh-TW" altLang="en-US" dirty="0"/>
              <a:t>報告</a:t>
            </a:r>
            <a:r>
              <a:rPr lang="en-US" altLang="zh-TW" dirty="0"/>
              <a:t>: </a:t>
            </a:r>
            <a:r>
              <a:rPr lang="zh-TW" altLang="en-US" dirty="0"/>
              <a:t>周以恆</a:t>
            </a:r>
          </a:p>
        </p:txBody>
      </p:sp>
      <p:grpSp>
        <p:nvGrpSpPr>
          <p:cNvPr id="454" name="Google Shape;454;p26"/>
          <p:cNvGrpSpPr/>
          <p:nvPr/>
        </p:nvGrpSpPr>
        <p:grpSpPr>
          <a:xfrm>
            <a:off x="1371070" y="2112167"/>
            <a:ext cx="539717" cy="539698"/>
            <a:chOff x="8420100" y="0"/>
            <a:chExt cx="702025" cy="702000"/>
          </a:xfrm>
        </p:grpSpPr>
        <p:sp>
          <p:nvSpPr>
            <p:cNvPr id="455" name="Google Shape;455;p26"/>
            <p:cNvSpPr/>
            <p:nvPr/>
          </p:nvSpPr>
          <p:spPr>
            <a:xfrm>
              <a:off x="8420100" y="0"/>
              <a:ext cx="702025" cy="702000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8527850" y="107750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5"/>
          <p:cNvSpPr/>
          <p:nvPr/>
        </p:nvSpPr>
        <p:spPr>
          <a:xfrm rot="5400000" flipH="1">
            <a:off x="8627160" y="4887619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5"/>
          <p:cNvSpPr/>
          <p:nvPr/>
        </p:nvSpPr>
        <p:spPr>
          <a:xfrm rot="5400000" flipH="1">
            <a:off x="8706494" y="496695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5"/>
          <p:cNvSpPr/>
          <p:nvPr/>
        </p:nvSpPr>
        <p:spPr>
          <a:xfrm rot="5400000" flipH="1">
            <a:off x="81103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5"/>
          <p:cNvSpPr/>
          <p:nvPr/>
        </p:nvSpPr>
        <p:spPr>
          <a:xfrm rot="5400000" flipH="1">
            <a:off x="8189694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5"/>
          <p:cNvSpPr/>
          <p:nvPr/>
        </p:nvSpPr>
        <p:spPr>
          <a:xfrm rot="5400000" flipH="1">
            <a:off x="75935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5"/>
          <p:cNvSpPr/>
          <p:nvPr/>
        </p:nvSpPr>
        <p:spPr>
          <a:xfrm rot="5400000" flipH="1">
            <a:off x="7672895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5"/>
          <p:cNvSpPr/>
          <p:nvPr/>
        </p:nvSpPr>
        <p:spPr>
          <a:xfrm rot="5400000">
            <a:off x="515620" y="488761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5"/>
          <p:cNvSpPr/>
          <p:nvPr/>
        </p:nvSpPr>
        <p:spPr>
          <a:xfrm rot="5400000">
            <a:off x="594955" y="496693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5"/>
          <p:cNvSpPr/>
          <p:nvPr/>
        </p:nvSpPr>
        <p:spPr>
          <a:xfrm rot="5400000">
            <a:off x="-118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5"/>
          <p:cNvSpPr/>
          <p:nvPr/>
        </p:nvSpPr>
        <p:spPr>
          <a:xfrm rot="5400000">
            <a:off x="78155" y="496693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03;p31"/>
          <p:cNvSpPr txBox="1">
            <a:spLocks/>
          </p:cNvSpPr>
          <p:nvPr/>
        </p:nvSpPr>
        <p:spPr>
          <a:xfrm>
            <a:off x="723900" y="539999"/>
            <a:ext cx="7700100" cy="54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eem Kufi"/>
              <a:buNone/>
              <a:defRPr sz="35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Codec</a:t>
            </a:r>
          </a:p>
        </p:txBody>
      </p:sp>
      <p:sp>
        <p:nvSpPr>
          <p:cNvPr id="16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2343150" y="1084354"/>
            <a:ext cx="4457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dirty="0"/>
              <a:t>Compression Technique</a:t>
            </a:r>
            <a:r>
              <a:rPr lang="zh-TW" altLang="en-US" dirty="0"/>
              <a:t> </a:t>
            </a:r>
            <a:r>
              <a:rPr lang="en-US" altLang="zh-TW" dirty="0"/>
              <a:t>of h.264</a:t>
            </a:r>
            <a:endParaRPr lang="en-US" dirty="0"/>
          </a:p>
        </p:txBody>
      </p:sp>
      <p:sp>
        <p:nvSpPr>
          <p:cNvPr id="19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5217123" y="3855371"/>
            <a:ext cx="232156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sz="1200" dirty="0"/>
              <a:t>I, B and P-frame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1B82919-2100-41A7-8BA0-333653C9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313" y="2167594"/>
            <a:ext cx="4657181" cy="168777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9968CC-3479-4A93-A1B0-A6E058AAA940}"/>
              </a:ext>
            </a:extLst>
          </p:cNvPr>
          <p:cNvSpPr/>
          <p:nvPr/>
        </p:nvSpPr>
        <p:spPr>
          <a:xfrm>
            <a:off x="143934" y="1873131"/>
            <a:ext cx="35983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Reem Kufi" panose="02020500000000000000" charset="-78"/>
                <a:cs typeface="Reem Kufi" panose="02020500000000000000" charset="-78"/>
              </a:rPr>
              <a:t>I‑frames: 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are the least compressible but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don't require other video frames to decode.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Reem Kufi" panose="02020500000000000000" charset="-78"/>
                <a:cs typeface="Reem Kufi" panose="02020500000000000000" charset="-78"/>
              </a:rPr>
              <a:t>P‑frames: 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can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use data from previous frames to decompress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 and are more compressible than I‑frames.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Reem Kufi" panose="02020500000000000000" charset="-78"/>
                <a:cs typeface="Reem Kufi" panose="02020500000000000000" charset="-78"/>
              </a:rPr>
              <a:t>B‑frames: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 can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use both previous and forward frames for data reference 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to get the highest amount of data compression.</a:t>
            </a:r>
            <a:endParaRPr lang="zh-TW" altLang="en-US" dirty="0"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90B219D-7496-4D89-9C15-485EE2BB2D1D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34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5"/>
          <p:cNvSpPr/>
          <p:nvPr/>
        </p:nvSpPr>
        <p:spPr>
          <a:xfrm rot="5400000" flipH="1">
            <a:off x="8627160" y="4887619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35"/>
          <p:cNvSpPr/>
          <p:nvPr/>
        </p:nvSpPr>
        <p:spPr>
          <a:xfrm rot="5400000" flipH="1">
            <a:off x="8706494" y="496695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35"/>
          <p:cNvSpPr/>
          <p:nvPr/>
        </p:nvSpPr>
        <p:spPr>
          <a:xfrm rot="5400000" flipH="1">
            <a:off x="81103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35"/>
          <p:cNvSpPr/>
          <p:nvPr/>
        </p:nvSpPr>
        <p:spPr>
          <a:xfrm rot="5400000" flipH="1">
            <a:off x="8189694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35"/>
          <p:cNvSpPr/>
          <p:nvPr/>
        </p:nvSpPr>
        <p:spPr>
          <a:xfrm rot="5400000" flipH="1">
            <a:off x="75935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0" name="Google Shape;610;p35"/>
          <p:cNvSpPr/>
          <p:nvPr/>
        </p:nvSpPr>
        <p:spPr>
          <a:xfrm rot="5400000" flipH="1">
            <a:off x="7672895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1" name="Google Shape;611;p35"/>
          <p:cNvSpPr/>
          <p:nvPr/>
        </p:nvSpPr>
        <p:spPr>
          <a:xfrm rot="5400000">
            <a:off x="515620" y="488761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" name="Google Shape;612;p35"/>
          <p:cNvSpPr/>
          <p:nvPr/>
        </p:nvSpPr>
        <p:spPr>
          <a:xfrm rot="5400000">
            <a:off x="594955" y="496693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3" name="Google Shape;613;p35"/>
          <p:cNvSpPr/>
          <p:nvPr/>
        </p:nvSpPr>
        <p:spPr>
          <a:xfrm rot="5400000">
            <a:off x="-118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4" name="Google Shape;614;p35"/>
          <p:cNvSpPr/>
          <p:nvPr/>
        </p:nvSpPr>
        <p:spPr>
          <a:xfrm rot="5400000">
            <a:off x="78155" y="496693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03;p31"/>
          <p:cNvSpPr txBox="1">
            <a:spLocks/>
          </p:cNvSpPr>
          <p:nvPr/>
        </p:nvSpPr>
        <p:spPr>
          <a:xfrm>
            <a:off x="723900" y="539999"/>
            <a:ext cx="7700100" cy="54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eem Kufi"/>
              <a:buNone/>
              <a:defRPr sz="35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5200"/>
              <a:buFont typeface="Reem Kufi"/>
              <a:buNone/>
              <a:tabLst/>
              <a:defRPr/>
            </a:pPr>
            <a:r>
              <a:rPr lang="en-US" dirty="0">
                <a:solidFill>
                  <a:srgbClr val="75C7BF"/>
                </a:solidFill>
              </a:rPr>
              <a:t>Operations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75C7BF"/>
              </a:solidFill>
              <a:effectLst/>
              <a:uLnTx/>
              <a:uFillTx/>
              <a:latin typeface="Reem Kufi"/>
              <a:cs typeface="Reem Kufi"/>
              <a:sym typeface="Reem Kufi"/>
            </a:endParaRPr>
          </a:p>
        </p:txBody>
      </p:sp>
      <p:sp>
        <p:nvSpPr>
          <p:cNvPr id="16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2343150" y="1084354"/>
            <a:ext cx="4457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800"/>
              <a:buFont typeface="Source Sans Pro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Source Sans Pro"/>
                <a:sym typeface="Source Sans Pro"/>
              </a:rPr>
              <a:t>1. Transcoding</a:t>
            </a:r>
          </a:p>
        </p:txBody>
      </p:sp>
      <p:sp>
        <p:nvSpPr>
          <p:cNvPr id="20" name="Google Shape;634;p36"/>
          <p:cNvSpPr/>
          <p:nvPr/>
        </p:nvSpPr>
        <p:spPr>
          <a:xfrm>
            <a:off x="3429415" y="1846848"/>
            <a:ext cx="45719" cy="2632436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81F8A1-8567-4B2A-B3FF-EA78EEC4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16" y="2084709"/>
            <a:ext cx="2875432" cy="1699891"/>
          </a:xfrm>
          <a:prstGeom prst="rect">
            <a:avLst/>
          </a:prstGeom>
        </p:spPr>
      </p:pic>
      <p:sp>
        <p:nvSpPr>
          <p:cNvPr id="21" name="Google Shape;491;p29">
            <a:extLst>
              <a:ext uri="{FF2B5EF4-FFF2-40B4-BE49-F238E27FC236}">
                <a16:creationId xmlns:a16="http://schemas.microsoft.com/office/drawing/2014/main" id="{1AFD8C76-3987-478C-8A30-6844B77033B9}"/>
              </a:ext>
            </a:extLst>
          </p:cNvPr>
          <p:cNvSpPr txBox="1">
            <a:spLocks/>
          </p:cNvSpPr>
          <p:nvPr/>
        </p:nvSpPr>
        <p:spPr>
          <a:xfrm>
            <a:off x="3630985" y="1846848"/>
            <a:ext cx="3263309" cy="115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根據播放裝置，換成更適合或是有支援的 </a:t>
            </a:r>
            <a:r>
              <a:rPr lang="en-US" altLang="zh-TW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Codec </a:t>
            </a:r>
            <a:r>
              <a:rPr lang="zh-TW" altLang="en-US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。</a:t>
            </a:r>
            <a:endParaRPr lang="en-US" altLang="zh-TW" sz="1200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1200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像是 </a:t>
            </a:r>
            <a:r>
              <a:rPr lang="en-US" altLang="zh-TW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Netflix</a:t>
            </a:r>
            <a:r>
              <a:rPr lang="zh-TW" altLang="en-US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就會根據觀看的裝置來使用不同的</a:t>
            </a:r>
            <a:r>
              <a:rPr lang="en-US" altLang="zh-TW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Codec</a:t>
            </a:r>
            <a:r>
              <a:rPr lang="zh-TW" altLang="en-US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組合。</a:t>
            </a:r>
            <a:endParaRPr lang="en-US" altLang="zh-TW" sz="1200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9529B84-40C5-42EB-9BB2-57B9A1C6D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467" y="3004719"/>
            <a:ext cx="4956702" cy="1711214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1FC8DB63-145D-440C-ABFB-954AE0C5D15D}"/>
              </a:ext>
            </a:extLst>
          </p:cNvPr>
          <p:cNvSpPr txBox="1"/>
          <p:nvPr/>
        </p:nvSpPr>
        <p:spPr>
          <a:xfrm>
            <a:off x="8661400" y="4715934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82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503;p31"/>
          <p:cNvSpPr txBox="1">
            <a:spLocks noGrp="1"/>
          </p:cNvSpPr>
          <p:nvPr>
            <p:ph type="title"/>
          </p:nvPr>
        </p:nvSpPr>
        <p:spPr>
          <a:xfrm>
            <a:off x="723900" y="539999"/>
            <a:ext cx="7700100" cy="544355"/>
          </a:xfrm>
        </p:spPr>
        <p:txBody>
          <a:bodyPr/>
          <a:lstStyle/>
          <a:p>
            <a:pPr lvl="0"/>
            <a:r>
              <a:rPr lang="en-US" sz="3500" dirty="0">
                <a:solidFill>
                  <a:schemeClr val="accent3"/>
                </a:solidFill>
              </a:rPr>
              <a:t>Operation</a:t>
            </a:r>
          </a:p>
        </p:txBody>
      </p:sp>
      <p:sp>
        <p:nvSpPr>
          <p:cNvPr id="34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2343150" y="1084354"/>
            <a:ext cx="4457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dirty="0"/>
              <a:t>2. Transmuxing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B2E25F-1ECA-4BF4-ACF6-537B902FF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59" y="2084709"/>
            <a:ext cx="5963482" cy="2486372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92EC145-6A8C-4CA0-9DF8-481ABEF2BE69}"/>
              </a:ext>
            </a:extLst>
          </p:cNvPr>
          <p:cNvSpPr txBox="1"/>
          <p:nvPr/>
        </p:nvSpPr>
        <p:spPr>
          <a:xfrm>
            <a:off x="8661400" y="4715934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00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90;p29"/>
          <p:cNvSpPr txBox="1">
            <a:spLocks noGrp="1"/>
          </p:cNvSpPr>
          <p:nvPr>
            <p:ph type="title"/>
          </p:nvPr>
        </p:nvSpPr>
        <p:spPr>
          <a:xfrm>
            <a:off x="3781075" y="1635450"/>
            <a:ext cx="1714500" cy="973200"/>
          </a:xfrm>
        </p:spPr>
        <p:txBody>
          <a:bodyPr/>
          <a:lstStyle/>
          <a:p>
            <a:pPr lvl="0"/>
            <a:r>
              <a:rPr lang="en" sz="6000" dirty="0">
                <a:solidFill>
                  <a:schemeClr val="accent4"/>
                </a:solidFill>
                <a:latin typeface="Reem Kufi" panose="02020500000000000000" charset="-78"/>
                <a:cs typeface="Reem Kufi" panose="02020500000000000000" charset="-78"/>
              </a:rPr>
              <a:t>03</a:t>
            </a:r>
          </a:p>
        </p:txBody>
      </p:sp>
      <p:sp>
        <p:nvSpPr>
          <p:cNvPr id="39" name="Google Shape;489;p29"/>
          <p:cNvSpPr txBox="1">
            <a:spLocks/>
          </p:cNvSpPr>
          <p:nvPr/>
        </p:nvSpPr>
        <p:spPr>
          <a:xfrm>
            <a:off x="2343300" y="2406625"/>
            <a:ext cx="4457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altLang="zh-TW" sz="3000" dirty="0">
                <a:latin typeface="Reem Kufi" panose="02020500000000000000" charset="-78"/>
                <a:cs typeface="Reem Kufi" panose="02020500000000000000" charset="-78"/>
              </a:rPr>
              <a:t>Hands On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"/>
          <a:stretch/>
        </p:blipFill>
        <p:spPr>
          <a:xfrm>
            <a:off x="6411191" y="644236"/>
            <a:ext cx="1536919" cy="153288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597A6C7-C366-44A5-9D9A-854403CF778E}"/>
              </a:ext>
            </a:extLst>
          </p:cNvPr>
          <p:cNvSpPr txBox="1"/>
          <p:nvPr/>
        </p:nvSpPr>
        <p:spPr>
          <a:xfrm>
            <a:off x="8661400" y="4715934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70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503;p31"/>
          <p:cNvSpPr txBox="1">
            <a:spLocks/>
          </p:cNvSpPr>
          <p:nvPr/>
        </p:nvSpPr>
        <p:spPr>
          <a:xfrm>
            <a:off x="723900" y="539999"/>
            <a:ext cx="7700100" cy="54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eem Kufi"/>
              <a:buNone/>
              <a:defRPr sz="35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5200"/>
              <a:buFont typeface="Reem Kufi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Reem Kufi"/>
                <a:cs typeface="Reem Kufi"/>
                <a:sym typeface="Reem Kufi"/>
              </a:rPr>
              <a:t>Commands</a:t>
            </a:r>
          </a:p>
        </p:txBody>
      </p:sp>
      <p:grpSp>
        <p:nvGrpSpPr>
          <p:cNvPr id="37" name="Google Shape;523;p32"/>
          <p:cNvGrpSpPr/>
          <p:nvPr/>
        </p:nvGrpSpPr>
        <p:grpSpPr>
          <a:xfrm>
            <a:off x="1163911" y="3491930"/>
            <a:ext cx="462326" cy="452742"/>
            <a:chOff x="8420100" y="0"/>
            <a:chExt cx="702025" cy="702000"/>
          </a:xfrm>
        </p:grpSpPr>
        <p:sp>
          <p:nvSpPr>
            <p:cNvPr id="38" name="Google Shape;524;p32"/>
            <p:cNvSpPr/>
            <p:nvPr/>
          </p:nvSpPr>
          <p:spPr>
            <a:xfrm>
              <a:off x="8420100" y="0"/>
              <a:ext cx="702025" cy="702000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;p32"/>
            <p:cNvSpPr/>
            <p:nvPr/>
          </p:nvSpPr>
          <p:spPr>
            <a:xfrm>
              <a:off x="8527850" y="107750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526;p32"/>
          <p:cNvGrpSpPr/>
          <p:nvPr/>
        </p:nvGrpSpPr>
        <p:grpSpPr>
          <a:xfrm>
            <a:off x="1163928" y="1797802"/>
            <a:ext cx="462326" cy="452742"/>
            <a:chOff x="8420100" y="0"/>
            <a:chExt cx="702025" cy="702000"/>
          </a:xfrm>
        </p:grpSpPr>
        <p:sp>
          <p:nvSpPr>
            <p:cNvPr id="41" name="Google Shape;527;p32"/>
            <p:cNvSpPr/>
            <p:nvPr/>
          </p:nvSpPr>
          <p:spPr>
            <a:xfrm>
              <a:off x="8420100" y="0"/>
              <a:ext cx="702025" cy="702000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8;p32"/>
            <p:cNvSpPr/>
            <p:nvPr/>
          </p:nvSpPr>
          <p:spPr>
            <a:xfrm>
              <a:off x="8527850" y="107750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709;p39"/>
          <p:cNvSpPr/>
          <p:nvPr/>
        </p:nvSpPr>
        <p:spPr>
          <a:xfrm flipV="1">
            <a:off x="1732996" y="2080710"/>
            <a:ext cx="1818585" cy="45719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-2147483648" y="869618213"/>
            <a:ext cx="9144000" cy="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-4761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 Unicode MS"/>
                <a:ea typeface="Helvetica Neue"/>
              </a:rPr>
            </a:b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626238" y="2132300"/>
            <a:ext cx="624401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./configure --disable-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asm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 --enable-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avdevice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 --enable-doc --disable-programs --disable-shared --enable-static --disable-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bzlib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  --enable-gray --disable-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libopenjpeg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 --disable-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iconv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 --disable-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zlib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 --prefix=./vs2019_build --toolchain=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msvc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 --arch=x86 --extra-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cflags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=-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MDd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 --extra-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ldflags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="/</a:t>
            </a:r>
            <a:r>
              <a:rPr lang="en-US" altLang="zh-TW" sz="1000" dirty="0" err="1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NODEFAULTLIB:libcmt</a:t>
            </a:r>
            <a:r>
              <a:rPr lang="en-US" altLang="zh-TW" sz="1000" dirty="0">
                <a:solidFill>
                  <a:srgbClr val="333333"/>
                </a:solidFill>
                <a:latin typeface="Reem Kufi" panose="02020500000000000000" charset="-78"/>
                <a:ea typeface="Menlo"/>
                <a:cs typeface="Reem Kufi" panose="02020500000000000000" charset="-78"/>
              </a:rPr>
              <a:t>" --enable-debug</a:t>
            </a:r>
            <a:endParaRPr lang="zh-TW" altLang="zh-TW" sz="2000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57" name="Google Shape;709;p39"/>
          <p:cNvSpPr/>
          <p:nvPr/>
        </p:nvSpPr>
        <p:spPr>
          <a:xfrm flipV="1">
            <a:off x="1732996" y="3822604"/>
            <a:ext cx="1818585" cy="45719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489;p29"/>
          <p:cNvSpPr txBox="1">
            <a:spLocks/>
          </p:cNvSpPr>
          <p:nvPr/>
        </p:nvSpPr>
        <p:spPr>
          <a:xfrm>
            <a:off x="1826465" y="1658948"/>
            <a:ext cx="1513083" cy="49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altLang="zh-TW" sz="1800" dirty="0">
                <a:latin typeface="Reem Kufi" panose="02020500000000000000" charset="-78"/>
                <a:cs typeface="Reem Kufi" panose="02020500000000000000" charset="-78"/>
              </a:rPr>
              <a:t>Configure</a:t>
            </a:r>
          </a:p>
        </p:txBody>
      </p:sp>
      <p:sp>
        <p:nvSpPr>
          <p:cNvPr id="60" name="Google Shape;489;p29"/>
          <p:cNvSpPr txBox="1">
            <a:spLocks/>
          </p:cNvSpPr>
          <p:nvPr/>
        </p:nvSpPr>
        <p:spPr>
          <a:xfrm>
            <a:off x="1826463" y="3375509"/>
            <a:ext cx="1513083" cy="49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altLang="zh-TW" sz="1800" dirty="0">
                <a:latin typeface="Reem Kufi" panose="02020500000000000000" charset="-78"/>
                <a:cs typeface="Reem Kufi" panose="02020500000000000000" charset="-78"/>
              </a:rPr>
              <a:t>Make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1626237" y="3944672"/>
            <a:ext cx="6244017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TW" sz="1000" b="1" dirty="0">
                <a:solidFill>
                  <a:srgbClr val="333333"/>
                </a:solidFill>
                <a:latin typeface="Reem Kufi" panose="02020500000000000000" charset="-78"/>
                <a:cs typeface="Reem Kufi" panose="02020500000000000000" charset="-78"/>
              </a:rPr>
              <a:t>make –j8</a:t>
            </a:r>
            <a:endParaRPr lang="zh-TW" altLang="zh-TW" sz="2000" b="1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0575F6D-1AAD-4AB0-80D2-FB8555966507}"/>
              </a:ext>
            </a:extLst>
          </p:cNvPr>
          <p:cNvSpPr txBox="1"/>
          <p:nvPr/>
        </p:nvSpPr>
        <p:spPr>
          <a:xfrm>
            <a:off x="8661400" y="4715934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73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90;p29"/>
          <p:cNvSpPr txBox="1">
            <a:spLocks noGrp="1"/>
          </p:cNvSpPr>
          <p:nvPr>
            <p:ph type="title"/>
          </p:nvPr>
        </p:nvSpPr>
        <p:spPr>
          <a:xfrm>
            <a:off x="3781075" y="1635450"/>
            <a:ext cx="1714500" cy="973200"/>
          </a:xfrm>
        </p:spPr>
        <p:txBody>
          <a:bodyPr/>
          <a:lstStyle/>
          <a:p>
            <a:pPr lvl="0"/>
            <a:r>
              <a:rPr lang="en" sz="6000" dirty="0">
                <a:solidFill>
                  <a:schemeClr val="accent6"/>
                </a:solidFill>
                <a:latin typeface="Reem Kufi" panose="02020500000000000000" charset="-78"/>
                <a:cs typeface="Reem Kufi" panose="02020500000000000000" charset="-78"/>
              </a:rPr>
              <a:t>04</a:t>
            </a:r>
          </a:p>
        </p:txBody>
      </p:sp>
      <p:sp>
        <p:nvSpPr>
          <p:cNvPr id="39" name="Google Shape;489;p29"/>
          <p:cNvSpPr txBox="1">
            <a:spLocks/>
          </p:cNvSpPr>
          <p:nvPr/>
        </p:nvSpPr>
        <p:spPr>
          <a:xfrm>
            <a:off x="2343300" y="2406625"/>
            <a:ext cx="4457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altLang="zh-TW" sz="3000" dirty="0">
                <a:latin typeface="Reem Kufi" panose="02020500000000000000" charset="-78"/>
                <a:cs typeface="Reem Kufi" panose="02020500000000000000" charset="-78"/>
              </a:rPr>
              <a:t>Play with Libav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"/>
          <a:stretch/>
        </p:blipFill>
        <p:spPr>
          <a:xfrm>
            <a:off x="6411191" y="644236"/>
            <a:ext cx="1536919" cy="153288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9C48B45-5EC7-4E16-8F11-0B50F1589F58}"/>
              </a:ext>
            </a:extLst>
          </p:cNvPr>
          <p:cNvSpPr txBox="1"/>
          <p:nvPr/>
        </p:nvSpPr>
        <p:spPr>
          <a:xfrm>
            <a:off x="8661400" y="4715934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7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503;p31"/>
          <p:cNvSpPr txBox="1">
            <a:spLocks/>
          </p:cNvSpPr>
          <p:nvPr/>
        </p:nvSpPr>
        <p:spPr>
          <a:xfrm>
            <a:off x="723900" y="539999"/>
            <a:ext cx="7700100" cy="54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eem Kufi"/>
              <a:buNone/>
              <a:defRPr sz="35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5200"/>
              <a:buFont typeface="Reem Kufi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Reem Kufi"/>
                <a:cs typeface="Reem Kufi"/>
                <a:sym typeface="Reem Kufi"/>
              </a:rPr>
              <a:t>Link Libav in Visual Studio</a:t>
            </a:r>
          </a:p>
        </p:txBody>
      </p:sp>
      <p:grpSp>
        <p:nvGrpSpPr>
          <p:cNvPr id="40" name="Google Shape;526;p32"/>
          <p:cNvGrpSpPr/>
          <p:nvPr/>
        </p:nvGrpSpPr>
        <p:grpSpPr>
          <a:xfrm>
            <a:off x="2704862" y="2162817"/>
            <a:ext cx="462326" cy="452742"/>
            <a:chOff x="8420100" y="0"/>
            <a:chExt cx="702025" cy="702000"/>
          </a:xfrm>
          <a:solidFill>
            <a:schemeClr val="accent6"/>
          </a:solidFill>
        </p:grpSpPr>
        <p:sp>
          <p:nvSpPr>
            <p:cNvPr id="41" name="Google Shape;527;p32"/>
            <p:cNvSpPr/>
            <p:nvPr/>
          </p:nvSpPr>
          <p:spPr>
            <a:xfrm>
              <a:off x="8420100" y="0"/>
              <a:ext cx="702025" cy="702000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8;p32"/>
            <p:cNvSpPr/>
            <p:nvPr/>
          </p:nvSpPr>
          <p:spPr>
            <a:xfrm>
              <a:off x="8527850" y="107750"/>
              <a:ext cx="486500" cy="486500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709;p39"/>
          <p:cNvSpPr/>
          <p:nvPr/>
        </p:nvSpPr>
        <p:spPr>
          <a:xfrm flipV="1">
            <a:off x="3273930" y="2438400"/>
            <a:ext cx="2559603" cy="53044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-2147483648" y="869618213"/>
            <a:ext cx="9144000" cy="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-4761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 Unicode MS"/>
                <a:ea typeface="Helvetica Neue"/>
              </a:rPr>
            </a:b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Google Shape;489;p29"/>
          <p:cNvSpPr txBox="1">
            <a:spLocks/>
          </p:cNvSpPr>
          <p:nvPr/>
        </p:nvSpPr>
        <p:spPr>
          <a:xfrm>
            <a:off x="3740094" y="2072079"/>
            <a:ext cx="1513083" cy="49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altLang="zh-TW" sz="1800" dirty="0">
                <a:latin typeface="Reem Kufi" panose="02020500000000000000" charset="-78"/>
                <a:cs typeface="Reem Kufi" panose="02020500000000000000" charset="-78"/>
              </a:rPr>
              <a:t>Hackmd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3BF73F7-1401-4A2F-A0B2-8C25D79A647F}"/>
              </a:ext>
            </a:extLst>
          </p:cNvPr>
          <p:cNvSpPr/>
          <p:nvPr/>
        </p:nvSpPr>
        <p:spPr>
          <a:xfrm>
            <a:off x="3167171" y="2571750"/>
            <a:ext cx="3709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3"/>
              </a:rPr>
              <a:t>https://hackmd.io/@Henry-Zhou/Byc0GT-HF</a:t>
            </a: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DE469A7-3FC8-4705-B09D-8423DE03FB15}"/>
              </a:ext>
            </a:extLst>
          </p:cNvPr>
          <p:cNvSpPr txBox="1"/>
          <p:nvPr/>
        </p:nvSpPr>
        <p:spPr>
          <a:xfrm>
            <a:off x="8661400" y="4715934"/>
            <a:ext cx="3834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70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3;p31">
            <a:extLst>
              <a:ext uri="{FF2B5EF4-FFF2-40B4-BE49-F238E27FC236}">
                <a16:creationId xmlns:a16="http://schemas.microsoft.com/office/drawing/2014/main" id="{DA3BEF75-48FB-4974-984D-FFF0977FC687}"/>
              </a:ext>
            </a:extLst>
          </p:cNvPr>
          <p:cNvSpPr txBox="1">
            <a:spLocks/>
          </p:cNvSpPr>
          <p:nvPr/>
        </p:nvSpPr>
        <p:spPr>
          <a:xfrm>
            <a:off x="721950" y="556932"/>
            <a:ext cx="7700100" cy="54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eem Kufi"/>
              <a:buNone/>
              <a:defRPr sz="35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5200"/>
              <a:buFont typeface="Reem Kufi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Reference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Reem Kufi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57D78D-771E-4EB4-8645-38E025311537}"/>
              </a:ext>
            </a:extLst>
          </p:cNvPr>
          <p:cNvSpPr/>
          <p:nvPr/>
        </p:nvSpPr>
        <p:spPr>
          <a:xfrm>
            <a:off x="2472707" y="2048530"/>
            <a:ext cx="419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hlinkClick r:id="rId2"/>
              </a:rPr>
              <a:t>Learn FFmpeg in a hard way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hlinkClick r:id="rId3"/>
              </a:rPr>
              <a:t>用</a:t>
            </a:r>
            <a:r>
              <a:rPr lang="en-US" altLang="zh-TW" dirty="0">
                <a:hlinkClick r:id="rId3"/>
              </a:rPr>
              <a:t>vs2017</a:t>
            </a:r>
            <a:r>
              <a:rPr lang="zh-TW" altLang="en-US" dirty="0">
                <a:hlinkClick r:id="rId3"/>
              </a:rPr>
              <a:t>編譯</a:t>
            </a:r>
            <a:r>
              <a:rPr lang="en-US" altLang="zh-TW" dirty="0" err="1">
                <a:hlinkClick r:id="rId3"/>
              </a:rPr>
              <a:t>ffmpeg</a:t>
            </a:r>
            <a:r>
              <a:rPr lang="en-US" altLang="zh-TW" dirty="0">
                <a:hlinkClick r:id="rId3"/>
              </a:rPr>
              <a:t> 4.0.3</a:t>
            </a:r>
            <a:r>
              <a:rPr lang="zh-TW" altLang="en-US" dirty="0">
                <a:hlinkClick r:id="rId3"/>
              </a:rPr>
              <a:t>詳細過程，並可調試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12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78" y="789796"/>
            <a:ext cx="3895682" cy="1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/>
              <a:t>Outline</a:t>
            </a:r>
          </a:p>
        </p:txBody>
      </p:sp>
      <p:sp>
        <p:nvSpPr>
          <p:cNvPr id="469" name="Google Shape;469;p28"/>
          <p:cNvSpPr txBox="1">
            <a:spLocks noGrp="1"/>
          </p:cNvSpPr>
          <p:nvPr>
            <p:ph type="title" idx="2"/>
          </p:nvPr>
        </p:nvSpPr>
        <p:spPr/>
        <p:txBody>
          <a:bodyPr/>
          <a:lstStyle/>
          <a:p>
            <a:pPr lvl="0"/>
            <a:r>
              <a:rPr lang="en"/>
              <a:t>01</a:t>
            </a:r>
          </a:p>
        </p:txBody>
      </p:sp>
      <p:sp>
        <p:nvSpPr>
          <p:cNvPr id="470" name="Google Shape;470;p28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Libav</a:t>
            </a:r>
          </a:p>
        </p:txBody>
      </p:sp>
      <p:sp>
        <p:nvSpPr>
          <p:cNvPr id="471" name="Google Shape;471;p28"/>
          <p:cNvSpPr txBox="1">
            <a:spLocks noGrp="1"/>
          </p:cNvSpPr>
          <p:nvPr>
            <p:ph type="subTitle" idx="3"/>
          </p:nvPr>
        </p:nvSpPr>
        <p:spPr/>
        <p:txBody>
          <a:bodyPr/>
          <a:lstStyle/>
          <a:p>
            <a:pPr lvl="0"/>
            <a:r>
              <a:rPr lang="en-US" dirty="0"/>
              <a:t>What is Libav?</a:t>
            </a:r>
          </a:p>
        </p:txBody>
      </p:sp>
      <p:sp>
        <p:nvSpPr>
          <p:cNvPr id="472" name="Google Shape;472;p28"/>
          <p:cNvSpPr txBox="1">
            <a:spLocks noGrp="1"/>
          </p:cNvSpPr>
          <p:nvPr>
            <p:ph type="title" idx="4"/>
          </p:nvPr>
        </p:nvSpPr>
        <p:spPr/>
        <p:txBody>
          <a:bodyPr/>
          <a:lstStyle/>
          <a:p>
            <a:pPr lvl="0"/>
            <a:r>
              <a:rPr lang="en" dirty="0"/>
              <a:t>03</a:t>
            </a:r>
          </a:p>
        </p:txBody>
      </p:sp>
      <p:sp>
        <p:nvSpPr>
          <p:cNvPr id="473" name="Google Shape;473;p28"/>
          <p:cNvSpPr txBox="1">
            <a:spLocks noGrp="1"/>
          </p:cNvSpPr>
          <p:nvPr>
            <p:ph type="subTitle" idx="5"/>
          </p:nvPr>
        </p:nvSpPr>
        <p:spPr/>
        <p:txBody>
          <a:bodyPr/>
          <a:lstStyle/>
          <a:p>
            <a:pPr lvl="0"/>
            <a:r>
              <a:rPr lang="en-US" altLang="zh-TW"/>
              <a:t>Build</a:t>
            </a:r>
            <a:endParaRPr lang="en-US" altLang="zh-TW" dirty="0"/>
          </a:p>
        </p:txBody>
      </p:sp>
      <p:sp>
        <p:nvSpPr>
          <p:cNvPr id="474" name="Google Shape;474;p28"/>
          <p:cNvSpPr txBox="1">
            <a:spLocks noGrp="1"/>
          </p:cNvSpPr>
          <p:nvPr>
            <p:ph type="subTitle" idx="6"/>
          </p:nvPr>
        </p:nvSpPr>
        <p:spPr/>
        <p:txBody>
          <a:bodyPr/>
          <a:lstStyle/>
          <a:p>
            <a:pPr lvl="0"/>
            <a:r>
              <a:rPr lang="en-US" altLang="zh-TW" dirty="0"/>
              <a:t>Hands on! Build and</a:t>
            </a:r>
          </a:p>
          <a:p>
            <a:pPr lvl="0"/>
            <a:r>
              <a:rPr lang="en-US" altLang="zh-TW" dirty="0"/>
              <a:t>create library files.</a:t>
            </a:r>
          </a:p>
        </p:txBody>
      </p:sp>
      <p:sp>
        <p:nvSpPr>
          <p:cNvPr id="475" name="Google Shape;475;p28"/>
          <p:cNvSpPr txBox="1">
            <a:spLocks noGrp="1"/>
          </p:cNvSpPr>
          <p:nvPr>
            <p:ph type="title" idx="7"/>
          </p:nvPr>
        </p:nvSpPr>
        <p:spPr/>
        <p:txBody>
          <a:bodyPr/>
          <a:lstStyle/>
          <a:p>
            <a:pPr lvl="0"/>
            <a:r>
              <a:rPr lang="en" dirty="0"/>
              <a:t>02</a:t>
            </a:r>
          </a:p>
        </p:txBody>
      </p:sp>
      <p:sp>
        <p:nvSpPr>
          <p:cNvPr id="476" name="Google Shape;476;p28"/>
          <p:cNvSpPr txBox="1">
            <a:spLocks noGrp="1"/>
          </p:cNvSpPr>
          <p:nvPr>
            <p:ph type="subTitle" idx="8"/>
          </p:nvPr>
        </p:nvSpPr>
        <p:spPr/>
        <p:txBody>
          <a:bodyPr/>
          <a:lstStyle/>
          <a:p>
            <a:pPr lvl="0"/>
            <a:r>
              <a:rPr lang="en-US" dirty="0"/>
              <a:t>Video File Formats</a:t>
            </a:r>
          </a:p>
        </p:txBody>
      </p:sp>
      <p:sp>
        <p:nvSpPr>
          <p:cNvPr id="477" name="Google Shape;477;p28"/>
          <p:cNvSpPr txBox="1">
            <a:spLocks noGrp="1"/>
          </p:cNvSpPr>
          <p:nvPr>
            <p:ph type="subTitle" idx="9"/>
          </p:nvPr>
        </p:nvSpPr>
        <p:spPr/>
        <p:txBody>
          <a:bodyPr/>
          <a:lstStyle/>
          <a:p>
            <a:pPr lvl="0"/>
            <a:r>
              <a:rPr lang="en-US" dirty="0"/>
              <a:t>Video? Audio? Codec? Container?</a:t>
            </a:r>
          </a:p>
        </p:txBody>
      </p:sp>
      <p:sp>
        <p:nvSpPr>
          <p:cNvPr id="478" name="Google Shape;478;p28"/>
          <p:cNvSpPr txBox="1">
            <a:spLocks noGrp="1"/>
          </p:cNvSpPr>
          <p:nvPr>
            <p:ph type="title" idx="13"/>
          </p:nvPr>
        </p:nvSpPr>
        <p:spPr/>
        <p:txBody>
          <a:bodyPr/>
          <a:lstStyle/>
          <a:p>
            <a:pPr lvl="0"/>
            <a:r>
              <a:rPr lang="en" dirty="0">
                <a:solidFill>
                  <a:schemeClr val="accent6"/>
                </a:solidFill>
              </a:rPr>
              <a:t>04</a:t>
            </a:r>
          </a:p>
        </p:txBody>
      </p:sp>
      <p:sp>
        <p:nvSpPr>
          <p:cNvPr id="479" name="Google Shape;479;p28"/>
          <p:cNvSpPr txBox="1">
            <a:spLocks noGrp="1"/>
          </p:cNvSpPr>
          <p:nvPr>
            <p:ph type="subTitle" idx="14"/>
          </p:nvPr>
        </p:nvSpPr>
        <p:spPr/>
        <p:txBody>
          <a:bodyPr/>
          <a:lstStyle/>
          <a:p>
            <a:pPr lvl="0"/>
            <a:r>
              <a:rPr lang="en-US"/>
              <a:t>Play with Libav</a:t>
            </a:r>
            <a:endParaRPr lang="en-US" dirty="0"/>
          </a:p>
        </p:txBody>
      </p:sp>
      <p:sp>
        <p:nvSpPr>
          <p:cNvPr id="480" name="Google Shape;480;p28"/>
          <p:cNvSpPr txBox="1">
            <a:spLocks noGrp="1"/>
          </p:cNvSpPr>
          <p:nvPr>
            <p:ph type="subTitle" idx="15"/>
          </p:nvPr>
        </p:nvSpPr>
        <p:spPr/>
        <p:txBody>
          <a:bodyPr/>
          <a:lstStyle/>
          <a:p>
            <a:pPr lvl="0"/>
            <a:r>
              <a:rPr lang="en-US" altLang="zh-TW"/>
              <a:t>0_hello_world.c</a:t>
            </a:r>
            <a:endParaRPr lang="en-US" dirty="0"/>
          </a:p>
        </p:txBody>
      </p:sp>
      <p:sp>
        <p:nvSpPr>
          <p:cNvPr id="481" name="Google Shape;481;p28"/>
          <p:cNvSpPr/>
          <p:nvPr/>
        </p:nvSpPr>
        <p:spPr>
          <a:xfrm>
            <a:off x="1881150" y="1502986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8"/>
          <p:cNvSpPr/>
          <p:nvPr/>
        </p:nvSpPr>
        <p:spPr>
          <a:xfrm>
            <a:off x="1881150" y="2865061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8"/>
          <p:cNvSpPr/>
          <p:nvPr/>
        </p:nvSpPr>
        <p:spPr>
          <a:xfrm>
            <a:off x="5700450" y="1502986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8"/>
          <p:cNvSpPr/>
          <p:nvPr/>
        </p:nvSpPr>
        <p:spPr>
          <a:xfrm>
            <a:off x="5700450" y="2865061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D417C5E-18EB-477F-AF85-5D2B3A734B64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1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01</a:t>
            </a:r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2"/>
          </p:nvPr>
        </p:nvSpPr>
        <p:spPr/>
        <p:txBody>
          <a:bodyPr/>
          <a:lstStyle/>
          <a:p>
            <a:pPr lvl="0"/>
            <a:r>
              <a:rPr lang="en-US" altLang="zh-TW" dirty="0"/>
              <a:t>Libav</a:t>
            </a:r>
          </a:p>
        </p:txBody>
      </p:sp>
      <p:sp>
        <p:nvSpPr>
          <p:cNvPr id="491" name="Google Shape;491;p29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So what is this?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11FF3F-2395-4E51-B6E2-AEAF0E082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054" y="3841175"/>
            <a:ext cx="1635269" cy="46360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2CD9F7E-79E9-4EAF-9978-C4666501C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205" y="3841175"/>
            <a:ext cx="1438743" cy="353320"/>
          </a:xfrm>
          <a:prstGeom prst="rect">
            <a:avLst/>
          </a:prstGeom>
        </p:spPr>
      </p:pic>
      <p:sp>
        <p:nvSpPr>
          <p:cNvPr id="10" name="Google Shape;489;p29">
            <a:extLst>
              <a:ext uri="{FF2B5EF4-FFF2-40B4-BE49-F238E27FC236}">
                <a16:creationId xmlns:a16="http://schemas.microsoft.com/office/drawing/2014/main" id="{A6FE5646-14E0-4FF2-9461-05D094E70478}"/>
              </a:ext>
            </a:extLst>
          </p:cNvPr>
          <p:cNvSpPr txBox="1">
            <a:spLocks/>
          </p:cNvSpPr>
          <p:nvPr/>
        </p:nvSpPr>
        <p:spPr>
          <a:xfrm rot="20674300">
            <a:off x="3415390" y="3441713"/>
            <a:ext cx="541115" cy="5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8377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30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altLang="zh-TW" dirty="0"/>
              <a:t>?</a:t>
            </a:r>
          </a:p>
        </p:txBody>
      </p:sp>
      <p:sp>
        <p:nvSpPr>
          <p:cNvPr id="11" name="Google Shape;489;p29">
            <a:extLst>
              <a:ext uri="{FF2B5EF4-FFF2-40B4-BE49-F238E27FC236}">
                <a16:creationId xmlns:a16="http://schemas.microsoft.com/office/drawing/2014/main" id="{0B0AF33E-329A-4555-92A0-BE4DD2457B58}"/>
              </a:ext>
            </a:extLst>
          </p:cNvPr>
          <p:cNvSpPr txBox="1">
            <a:spLocks/>
          </p:cNvSpPr>
          <p:nvPr/>
        </p:nvSpPr>
        <p:spPr>
          <a:xfrm rot="20674300">
            <a:off x="6340424" y="3451115"/>
            <a:ext cx="541115" cy="5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8377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30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altLang="zh-TW" dirty="0"/>
              <a:t>?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C3BD1ED-A32F-4B3B-9BB0-B71AC88E553A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2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CB45BA8-81D9-42CA-B26A-AE0666DC629B}"/>
              </a:ext>
            </a:extLst>
          </p:cNvPr>
          <p:cNvCxnSpPr>
            <a:cxnSpLocks/>
          </p:cNvCxnSpPr>
          <p:nvPr/>
        </p:nvCxnSpPr>
        <p:spPr>
          <a:xfrm flipV="1">
            <a:off x="3061638" y="2194574"/>
            <a:ext cx="0" cy="20775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2"/>
                </a:solidFill>
              </a:rPr>
              <a:t>History</a:t>
            </a:r>
          </a:p>
        </p:txBody>
      </p:sp>
      <p:grpSp>
        <p:nvGrpSpPr>
          <p:cNvPr id="505" name="Google Shape;505;p31"/>
          <p:cNvGrpSpPr/>
          <p:nvPr/>
        </p:nvGrpSpPr>
        <p:grpSpPr>
          <a:xfrm>
            <a:off x="7593579" y="4886417"/>
            <a:ext cx="1550412" cy="516832"/>
            <a:chOff x="-1171" y="-257083"/>
            <a:chExt cx="1550412" cy="516832"/>
          </a:xfrm>
        </p:grpSpPr>
        <p:sp>
          <p:nvSpPr>
            <p:cNvPr id="506" name="Google Shape;506;p31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489;p29">
            <a:extLst>
              <a:ext uri="{FF2B5EF4-FFF2-40B4-BE49-F238E27FC236}">
                <a16:creationId xmlns:a16="http://schemas.microsoft.com/office/drawing/2014/main" id="{0F8FC4E8-6B5D-47ED-A7A3-14A22215EF90}"/>
              </a:ext>
            </a:extLst>
          </p:cNvPr>
          <p:cNvSpPr txBox="1">
            <a:spLocks/>
          </p:cNvSpPr>
          <p:nvPr/>
        </p:nvSpPr>
        <p:spPr>
          <a:xfrm>
            <a:off x="0" y="2649143"/>
            <a:ext cx="1142683" cy="762948"/>
          </a:xfrm>
          <a:prstGeom prst="rect">
            <a:avLst/>
          </a:prstGeom>
        </p:spPr>
        <p:txBody>
          <a:bodyPr spcFirstLastPara="1" wrap="square" lIns="91425" tIns="91425" rIns="8377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500"/>
              </a:spcAft>
            </a:pPr>
            <a:r>
              <a:rPr lang="en-US" altLang="zh-TW" sz="1800" dirty="0">
                <a:solidFill>
                  <a:srgbClr val="008700"/>
                </a:solidFill>
                <a:latin typeface="Reem Kufi" panose="02020500000000000000" charset="-78"/>
                <a:cs typeface="Reem Kufi" panose="02020500000000000000" charset="-78"/>
              </a:rPr>
              <a:t>FF</a:t>
            </a:r>
          </a:p>
          <a:p>
            <a:pPr>
              <a:spcAft>
                <a:spcPts val="1600"/>
              </a:spcAft>
            </a:pPr>
            <a:r>
              <a:rPr lang="en-US" altLang="zh-TW" sz="1100" dirty="0">
                <a:solidFill>
                  <a:srgbClr val="008700"/>
                </a:solidFill>
                <a:latin typeface="Reem Kufi" panose="02020500000000000000" charset="-78"/>
                <a:cs typeface="Reem Kufi" panose="02020500000000000000" charset="-78"/>
              </a:rPr>
              <a:t>(Fast Forward)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F7BF09D-BA9B-40CF-923E-52E0C0F97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2" y="3550361"/>
            <a:ext cx="1438743" cy="353320"/>
          </a:xfrm>
          <a:prstGeom prst="rect">
            <a:avLst/>
          </a:prstGeom>
        </p:spPr>
      </p:pic>
      <p:sp>
        <p:nvSpPr>
          <p:cNvPr id="15" name="Google Shape;503;p31">
            <a:extLst>
              <a:ext uri="{FF2B5EF4-FFF2-40B4-BE49-F238E27FC236}">
                <a16:creationId xmlns:a16="http://schemas.microsoft.com/office/drawing/2014/main" id="{11177ED6-D13E-4B58-9F18-BDB001D5178B}"/>
              </a:ext>
            </a:extLst>
          </p:cNvPr>
          <p:cNvSpPr txBox="1">
            <a:spLocks/>
          </p:cNvSpPr>
          <p:nvPr/>
        </p:nvSpPr>
        <p:spPr>
          <a:xfrm>
            <a:off x="998084" y="2761521"/>
            <a:ext cx="385416" cy="43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+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900337-E0E1-430F-8470-DAE6A3980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85" y="2618514"/>
            <a:ext cx="614819" cy="614819"/>
          </a:xfrm>
          <a:prstGeom prst="rect">
            <a:avLst/>
          </a:prstGeom>
        </p:spPr>
      </p:pic>
      <p:sp>
        <p:nvSpPr>
          <p:cNvPr id="18" name="Google Shape;503;p31">
            <a:extLst>
              <a:ext uri="{FF2B5EF4-FFF2-40B4-BE49-F238E27FC236}">
                <a16:creationId xmlns:a16="http://schemas.microsoft.com/office/drawing/2014/main" id="{8F6F48D6-3CA0-441C-9615-FD09229BF2C0}"/>
              </a:ext>
            </a:extLst>
          </p:cNvPr>
          <p:cNvSpPr txBox="1">
            <a:spLocks/>
          </p:cNvSpPr>
          <p:nvPr/>
        </p:nvSpPr>
        <p:spPr>
          <a:xfrm>
            <a:off x="949976" y="3189272"/>
            <a:ext cx="385416" cy="43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=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45C3C2D-D527-431D-A50C-2983B627D7B7}"/>
              </a:ext>
            </a:extLst>
          </p:cNvPr>
          <p:cNvCxnSpPr>
            <a:cxnSpLocks/>
          </p:cNvCxnSpPr>
          <p:nvPr/>
        </p:nvCxnSpPr>
        <p:spPr>
          <a:xfrm>
            <a:off x="1025238" y="4288104"/>
            <a:ext cx="74424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流程圖: 接點 8">
            <a:extLst>
              <a:ext uri="{FF2B5EF4-FFF2-40B4-BE49-F238E27FC236}">
                <a16:creationId xmlns:a16="http://schemas.microsoft.com/office/drawing/2014/main" id="{486BE708-45B2-48AE-89D5-EADA12561029}"/>
              </a:ext>
            </a:extLst>
          </p:cNvPr>
          <p:cNvSpPr/>
          <p:nvPr/>
        </p:nvSpPr>
        <p:spPr>
          <a:xfrm>
            <a:off x="949976" y="4220992"/>
            <a:ext cx="159152" cy="161071"/>
          </a:xfrm>
          <a:prstGeom prst="flowChartConnector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>
            <a:extLst>
              <a:ext uri="{FF2B5EF4-FFF2-40B4-BE49-F238E27FC236}">
                <a16:creationId xmlns:a16="http://schemas.microsoft.com/office/drawing/2014/main" id="{1F924003-8687-4706-B941-9449FFAFE638}"/>
              </a:ext>
            </a:extLst>
          </p:cNvPr>
          <p:cNvSpPr/>
          <p:nvPr/>
        </p:nvSpPr>
        <p:spPr>
          <a:xfrm>
            <a:off x="2981510" y="4207568"/>
            <a:ext cx="159152" cy="161071"/>
          </a:xfrm>
          <a:prstGeom prst="flowChartConnector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Google Shape;503;p31">
            <a:extLst>
              <a:ext uri="{FF2B5EF4-FFF2-40B4-BE49-F238E27FC236}">
                <a16:creationId xmlns:a16="http://schemas.microsoft.com/office/drawing/2014/main" id="{1987EDAF-2CED-44EF-BE28-26260163AF38}"/>
              </a:ext>
            </a:extLst>
          </p:cNvPr>
          <p:cNvSpPr txBox="1">
            <a:spLocks/>
          </p:cNvSpPr>
          <p:nvPr/>
        </p:nvSpPr>
        <p:spPr>
          <a:xfrm>
            <a:off x="567919" y="4449175"/>
            <a:ext cx="914638" cy="43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2000</a:t>
            </a:r>
          </a:p>
        </p:txBody>
      </p:sp>
      <p:sp>
        <p:nvSpPr>
          <p:cNvPr id="31" name="Google Shape;503;p31">
            <a:extLst>
              <a:ext uri="{FF2B5EF4-FFF2-40B4-BE49-F238E27FC236}">
                <a16:creationId xmlns:a16="http://schemas.microsoft.com/office/drawing/2014/main" id="{C922A428-A3B9-46A3-A333-52AB01F198BB}"/>
              </a:ext>
            </a:extLst>
          </p:cNvPr>
          <p:cNvSpPr txBox="1">
            <a:spLocks/>
          </p:cNvSpPr>
          <p:nvPr/>
        </p:nvSpPr>
        <p:spPr>
          <a:xfrm>
            <a:off x="2603767" y="4472286"/>
            <a:ext cx="914638" cy="43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2011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3C53E280-F96B-4D9D-8E24-02135636BC30}"/>
              </a:ext>
            </a:extLst>
          </p:cNvPr>
          <p:cNvCxnSpPr>
            <a:cxnSpLocks/>
          </p:cNvCxnSpPr>
          <p:nvPr/>
        </p:nvCxnSpPr>
        <p:spPr>
          <a:xfrm flipV="1">
            <a:off x="3042000" y="2191814"/>
            <a:ext cx="3394074" cy="2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B139E857-5F94-450A-AED3-C05638AE0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604" y="1730117"/>
            <a:ext cx="421143" cy="421143"/>
          </a:xfrm>
          <a:prstGeom prst="rect">
            <a:avLst/>
          </a:prstGeom>
        </p:spPr>
      </p:pic>
      <p:sp>
        <p:nvSpPr>
          <p:cNvPr id="42" name="Google Shape;503;p31">
            <a:extLst>
              <a:ext uri="{FF2B5EF4-FFF2-40B4-BE49-F238E27FC236}">
                <a16:creationId xmlns:a16="http://schemas.microsoft.com/office/drawing/2014/main" id="{CDFC6FC6-1E6A-46B0-8A75-2916AE3C3C85}"/>
              </a:ext>
            </a:extLst>
          </p:cNvPr>
          <p:cNvSpPr txBox="1">
            <a:spLocks/>
          </p:cNvSpPr>
          <p:nvPr/>
        </p:nvSpPr>
        <p:spPr>
          <a:xfrm>
            <a:off x="3307747" y="1849918"/>
            <a:ext cx="1885038" cy="24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rgbClr val="008700"/>
                </a:solidFill>
              </a:rPr>
              <a:t>We want a better API.</a:t>
            </a: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8A4064EB-4316-4DD8-B67D-9B9174789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481" y="2297914"/>
            <a:ext cx="1635269" cy="463607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11273A5A-F6EA-47AD-A307-87A975D7C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450" y="4365674"/>
            <a:ext cx="421143" cy="421143"/>
          </a:xfrm>
          <a:prstGeom prst="rect">
            <a:avLst/>
          </a:prstGeom>
        </p:spPr>
      </p:pic>
      <p:sp>
        <p:nvSpPr>
          <p:cNvPr id="47" name="Google Shape;503;p31">
            <a:extLst>
              <a:ext uri="{FF2B5EF4-FFF2-40B4-BE49-F238E27FC236}">
                <a16:creationId xmlns:a16="http://schemas.microsoft.com/office/drawing/2014/main" id="{F7CAFDC5-3C5C-482D-9110-485A9D04534F}"/>
              </a:ext>
            </a:extLst>
          </p:cNvPr>
          <p:cNvSpPr txBox="1">
            <a:spLocks/>
          </p:cNvSpPr>
          <p:nvPr/>
        </p:nvSpPr>
        <p:spPr>
          <a:xfrm>
            <a:off x="3833890" y="4486749"/>
            <a:ext cx="2238902" cy="24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rgbClr val="008700"/>
                </a:solidFill>
              </a:rPr>
              <a:t>We want to support more features.</a:t>
            </a:r>
          </a:p>
        </p:txBody>
      </p:sp>
      <p:sp>
        <p:nvSpPr>
          <p:cNvPr id="35" name="乘號 34">
            <a:extLst>
              <a:ext uri="{FF2B5EF4-FFF2-40B4-BE49-F238E27FC236}">
                <a16:creationId xmlns:a16="http://schemas.microsoft.com/office/drawing/2014/main" id="{C19B36FF-54A1-43ED-9964-DFB7838654C2}"/>
              </a:ext>
            </a:extLst>
          </p:cNvPr>
          <p:cNvSpPr/>
          <p:nvPr/>
        </p:nvSpPr>
        <p:spPr>
          <a:xfrm>
            <a:off x="6226999" y="2005202"/>
            <a:ext cx="299193" cy="39312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流程圖: 接點 49">
            <a:extLst>
              <a:ext uri="{FF2B5EF4-FFF2-40B4-BE49-F238E27FC236}">
                <a16:creationId xmlns:a16="http://schemas.microsoft.com/office/drawing/2014/main" id="{A17B123E-D1A3-4549-B3EF-6FFBEE7F117E}"/>
              </a:ext>
            </a:extLst>
          </p:cNvPr>
          <p:cNvSpPr/>
          <p:nvPr/>
        </p:nvSpPr>
        <p:spPr>
          <a:xfrm>
            <a:off x="6340965" y="4219356"/>
            <a:ext cx="159152" cy="161071"/>
          </a:xfrm>
          <a:prstGeom prst="flowChartConnector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Google Shape;503;p31">
            <a:extLst>
              <a:ext uri="{FF2B5EF4-FFF2-40B4-BE49-F238E27FC236}">
                <a16:creationId xmlns:a16="http://schemas.microsoft.com/office/drawing/2014/main" id="{2320DEBD-03B6-46D4-8028-BE5F86773909}"/>
              </a:ext>
            </a:extLst>
          </p:cNvPr>
          <p:cNvSpPr txBox="1">
            <a:spLocks/>
          </p:cNvSpPr>
          <p:nvPr/>
        </p:nvSpPr>
        <p:spPr>
          <a:xfrm>
            <a:off x="5963222" y="4449175"/>
            <a:ext cx="914638" cy="43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2015</a:t>
            </a:r>
          </a:p>
        </p:txBody>
      </p:sp>
      <p:sp>
        <p:nvSpPr>
          <p:cNvPr id="52" name="Google Shape;503;p31">
            <a:extLst>
              <a:ext uri="{FF2B5EF4-FFF2-40B4-BE49-F238E27FC236}">
                <a16:creationId xmlns:a16="http://schemas.microsoft.com/office/drawing/2014/main" id="{A24A150C-41F3-45E6-AD1E-916D4F39A4B8}"/>
              </a:ext>
            </a:extLst>
          </p:cNvPr>
          <p:cNvSpPr txBox="1">
            <a:spLocks/>
          </p:cNvSpPr>
          <p:nvPr/>
        </p:nvSpPr>
        <p:spPr>
          <a:xfrm rot="903430">
            <a:off x="5709604" y="1873324"/>
            <a:ext cx="1885038" cy="24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1400" dirty="0">
                <a:solidFill>
                  <a:srgbClr val="FF0000"/>
                </a:solidFill>
              </a:rPr>
              <a:t>Too many Bugs!!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4" name="流程圖: 接點 53">
            <a:extLst>
              <a:ext uri="{FF2B5EF4-FFF2-40B4-BE49-F238E27FC236}">
                <a16:creationId xmlns:a16="http://schemas.microsoft.com/office/drawing/2014/main" id="{F5677253-85A3-4FA7-ACBF-B9B03D4625CC}"/>
              </a:ext>
            </a:extLst>
          </p:cNvPr>
          <p:cNvSpPr/>
          <p:nvPr/>
        </p:nvSpPr>
        <p:spPr>
          <a:xfrm>
            <a:off x="8096725" y="4219356"/>
            <a:ext cx="159152" cy="161071"/>
          </a:xfrm>
          <a:prstGeom prst="flowChartConnector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Google Shape;503;p31">
            <a:extLst>
              <a:ext uri="{FF2B5EF4-FFF2-40B4-BE49-F238E27FC236}">
                <a16:creationId xmlns:a16="http://schemas.microsoft.com/office/drawing/2014/main" id="{387476DB-9EC8-4D17-B224-613A95317770}"/>
              </a:ext>
            </a:extLst>
          </p:cNvPr>
          <p:cNvSpPr txBox="1">
            <a:spLocks/>
          </p:cNvSpPr>
          <p:nvPr/>
        </p:nvSpPr>
        <p:spPr>
          <a:xfrm>
            <a:off x="7718982" y="4449175"/>
            <a:ext cx="914638" cy="43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2021</a:t>
            </a:r>
          </a:p>
        </p:txBody>
      </p:sp>
      <p:sp>
        <p:nvSpPr>
          <p:cNvPr id="56" name="Google Shape;503;p31">
            <a:extLst>
              <a:ext uri="{FF2B5EF4-FFF2-40B4-BE49-F238E27FC236}">
                <a16:creationId xmlns:a16="http://schemas.microsoft.com/office/drawing/2014/main" id="{2FA9A033-07D1-45D6-833D-63196CD31787}"/>
              </a:ext>
            </a:extLst>
          </p:cNvPr>
          <p:cNvSpPr txBox="1">
            <a:spLocks/>
          </p:cNvSpPr>
          <p:nvPr/>
        </p:nvSpPr>
        <p:spPr>
          <a:xfrm>
            <a:off x="5587439" y="2412782"/>
            <a:ext cx="1507051" cy="43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eem Kufi"/>
              <a:buNone/>
              <a:defRPr sz="28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Suspended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C9EBF05-ACC9-471B-BF37-9347F2133C2B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7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>
          <a:xfrm>
            <a:off x="723900" y="540000"/>
            <a:ext cx="7700100" cy="3657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accent2"/>
                </a:solidFill>
              </a:rPr>
              <a:t>Libraries</a:t>
            </a:r>
          </a:p>
        </p:txBody>
      </p:sp>
      <p:grpSp>
        <p:nvGrpSpPr>
          <p:cNvPr id="505" name="Google Shape;505;p31"/>
          <p:cNvGrpSpPr/>
          <p:nvPr/>
        </p:nvGrpSpPr>
        <p:grpSpPr>
          <a:xfrm>
            <a:off x="7593579" y="4886417"/>
            <a:ext cx="1550412" cy="516832"/>
            <a:chOff x="-1171" y="-257083"/>
            <a:chExt cx="1550412" cy="516832"/>
          </a:xfrm>
        </p:grpSpPr>
        <p:sp>
          <p:nvSpPr>
            <p:cNvPr id="506" name="Google Shape;506;p31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552;p33">
            <a:extLst>
              <a:ext uri="{FF2B5EF4-FFF2-40B4-BE49-F238E27FC236}">
                <a16:creationId xmlns:a16="http://schemas.microsoft.com/office/drawing/2014/main" id="{FFE6083F-67A7-41B6-807E-7A7892C2EBAF}"/>
              </a:ext>
            </a:extLst>
          </p:cNvPr>
          <p:cNvSpPr txBox="1"/>
          <p:nvPr/>
        </p:nvSpPr>
        <p:spPr>
          <a:xfrm flipH="1">
            <a:off x="423690" y="1475684"/>
            <a:ext cx="1309440" cy="3614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rPr>
              <a:t>Libavutil</a:t>
            </a:r>
            <a:endParaRPr dirty="0">
              <a:solidFill>
                <a:schemeClr val="lt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16" name="Google Shape;553;p33">
            <a:extLst>
              <a:ext uri="{FF2B5EF4-FFF2-40B4-BE49-F238E27FC236}">
                <a16:creationId xmlns:a16="http://schemas.microsoft.com/office/drawing/2014/main" id="{4BB998A3-83EB-4245-9152-D3A51227A122}"/>
              </a:ext>
            </a:extLst>
          </p:cNvPr>
          <p:cNvSpPr txBox="1"/>
          <p:nvPr/>
        </p:nvSpPr>
        <p:spPr>
          <a:xfrm flipH="1">
            <a:off x="2197123" y="1475685"/>
            <a:ext cx="1309440" cy="361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rPr>
              <a:t>Libavcodec</a:t>
            </a:r>
            <a:endParaRPr dirty="0">
              <a:solidFill>
                <a:schemeClr val="lt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17" name="Google Shape;554;p33">
            <a:extLst>
              <a:ext uri="{FF2B5EF4-FFF2-40B4-BE49-F238E27FC236}">
                <a16:creationId xmlns:a16="http://schemas.microsoft.com/office/drawing/2014/main" id="{96CBA6D4-5F43-4DE7-A21D-3CA34E4E339D}"/>
              </a:ext>
            </a:extLst>
          </p:cNvPr>
          <p:cNvSpPr txBox="1"/>
          <p:nvPr/>
        </p:nvSpPr>
        <p:spPr>
          <a:xfrm flipH="1">
            <a:off x="3970556" y="1478051"/>
            <a:ext cx="1309440" cy="3614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rPr>
              <a:t>Libavforamt</a:t>
            </a:r>
            <a:endParaRPr dirty="0">
              <a:solidFill>
                <a:schemeClr val="lt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18" name="Google Shape;563;p33">
            <a:extLst>
              <a:ext uri="{FF2B5EF4-FFF2-40B4-BE49-F238E27FC236}">
                <a16:creationId xmlns:a16="http://schemas.microsoft.com/office/drawing/2014/main" id="{5271B3D7-B47F-4D11-8CE0-2732492FFE56}"/>
              </a:ext>
            </a:extLst>
          </p:cNvPr>
          <p:cNvSpPr txBox="1"/>
          <p:nvPr/>
        </p:nvSpPr>
        <p:spPr>
          <a:xfrm flipH="1">
            <a:off x="5743989" y="1475686"/>
            <a:ext cx="1309440" cy="3614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rPr>
              <a:t>libavdevice</a:t>
            </a:r>
            <a:endParaRPr dirty="0">
              <a:solidFill>
                <a:schemeClr val="lt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19" name="Google Shape;564;p33">
            <a:extLst>
              <a:ext uri="{FF2B5EF4-FFF2-40B4-BE49-F238E27FC236}">
                <a16:creationId xmlns:a16="http://schemas.microsoft.com/office/drawing/2014/main" id="{176A5D48-3FDB-475C-8824-AEDE7F1EDB38}"/>
              </a:ext>
            </a:extLst>
          </p:cNvPr>
          <p:cNvSpPr txBox="1"/>
          <p:nvPr/>
        </p:nvSpPr>
        <p:spPr>
          <a:xfrm flipH="1">
            <a:off x="7517422" y="1475686"/>
            <a:ext cx="1309440" cy="3614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rPr>
              <a:t>Libavfilter</a:t>
            </a:r>
            <a:endParaRPr dirty="0">
              <a:solidFill>
                <a:schemeClr val="lt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620E42C-DEBB-46C3-8725-282F1817C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149" y="892488"/>
            <a:ext cx="4145700" cy="637200"/>
          </a:xfrm>
        </p:spPr>
        <p:txBody>
          <a:bodyPr/>
          <a:lstStyle/>
          <a:p>
            <a:r>
              <a:rPr lang="en-US" altLang="zh-TW" dirty="0"/>
              <a:t>Main Libraries</a:t>
            </a:r>
            <a:endParaRPr lang="zh-TW" altLang="en-US" dirty="0"/>
          </a:p>
        </p:txBody>
      </p:sp>
      <p:sp>
        <p:nvSpPr>
          <p:cNvPr id="23" name="Google Shape;477;p28">
            <a:extLst>
              <a:ext uri="{FF2B5EF4-FFF2-40B4-BE49-F238E27FC236}">
                <a16:creationId xmlns:a16="http://schemas.microsoft.com/office/drawing/2014/main" id="{ED793AC1-D1AE-4CD5-A257-C104A71FDF26}"/>
              </a:ext>
            </a:extLst>
          </p:cNvPr>
          <p:cNvSpPr txBox="1">
            <a:spLocks/>
          </p:cNvSpPr>
          <p:nvPr/>
        </p:nvSpPr>
        <p:spPr>
          <a:xfrm>
            <a:off x="423689" y="1962042"/>
            <a:ext cx="1309441" cy="1325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Containing functions for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simplifying programming.</a:t>
            </a:r>
            <a:endParaRPr lang="zh-TW" altLang="en-US" dirty="0">
              <a:solidFill>
                <a:srgbClr val="FF0000"/>
              </a:solidFill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24" name="Google Shape;477;p28">
            <a:extLst>
              <a:ext uri="{FF2B5EF4-FFF2-40B4-BE49-F238E27FC236}">
                <a16:creationId xmlns:a16="http://schemas.microsoft.com/office/drawing/2014/main" id="{DBEC16B8-AED5-4833-A48A-9BF7AAB2729B}"/>
              </a:ext>
            </a:extLst>
          </p:cNvPr>
          <p:cNvSpPr txBox="1">
            <a:spLocks/>
          </p:cNvSpPr>
          <p:nvPr/>
        </p:nvSpPr>
        <p:spPr>
          <a:xfrm>
            <a:off x="2197122" y="1987409"/>
            <a:ext cx="1309441" cy="13254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Containing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decoders and encoders 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for </a:t>
            </a:r>
            <a:r>
              <a:rPr lang="en-US" altLang="zh-TW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audio/video codecs.</a:t>
            </a:r>
            <a:endParaRPr lang="zh-TW" altLang="en-US" sz="1200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26" name="Google Shape;477;p28">
            <a:extLst>
              <a:ext uri="{FF2B5EF4-FFF2-40B4-BE49-F238E27FC236}">
                <a16:creationId xmlns:a16="http://schemas.microsoft.com/office/drawing/2014/main" id="{E54297AF-B893-47B1-8BA6-9C93F3457752}"/>
              </a:ext>
            </a:extLst>
          </p:cNvPr>
          <p:cNvSpPr txBox="1">
            <a:spLocks/>
          </p:cNvSpPr>
          <p:nvPr/>
        </p:nvSpPr>
        <p:spPr>
          <a:xfrm>
            <a:off x="3970555" y="1987409"/>
            <a:ext cx="1309441" cy="13254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Containing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demuxers and muxers </a:t>
            </a:r>
            <a:r>
              <a:rPr lang="en-US" altLang="zh-TW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for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 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multimedia container formats.</a:t>
            </a:r>
            <a:endParaRPr lang="zh-TW" altLang="en-US" sz="1200" dirty="0"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27" name="Google Shape;477;p28">
            <a:extLst>
              <a:ext uri="{FF2B5EF4-FFF2-40B4-BE49-F238E27FC236}">
                <a16:creationId xmlns:a16="http://schemas.microsoft.com/office/drawing/2014/main" id="{6FCCCB6C-CEC5-4B49-8286-5AF4A4D2A84C}"/>
              </a:ext>
            </a:extLst>
          </p:cNvPr>
          <p:cNvSpPr txBox="1">
            <a:spLocks/>
          </p:cNvSpPr>
          <p:nvPr/>
        </p:nvSpPr>
        <p:spPr>
          <a:xfrm>
            <a:off x="5743988" y="1962042"/>
            <a:ext cx="1309441" cy="13254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containing multimedia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input/output software frameworks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.</a:t>
            </a:r>
            <a:endParaRPr lang="zh-TW" altLang="en-US" sz="1200" dirty="0"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28" name="Google Shape;477;p28">
            <a:extLst>
              <a:ext uri="{FF2B5EF4-FFF2-40B4-BE49-F238E27FC236}">
                <a16:creationId xmlns:a16="http://schemas.microsoft.com/office/drawing/2014/main" id="{116BD9F8-84FE-491C-8CAC-BC4DAB6AD33C}"/>
              </a:ext>
            </a:extLst>
          </p:cNvPr>
          <p:cNvSpPr txBox="1">
            <a:spLocks/>
          </p:cNvSpPr>
          <p:nvPr/>
        </p:nvSpPr>
        <p:spPr>
          <a:xfrm>
            <a:off x="7517421" y="1987409"/>
            <a:ext cx="1309441" cy="1325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containing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media filters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.</a:t>
            </a:r>
            <a:endParaRPr lang="zh-TW" altLang="en-US" sz="1200" dirty="0"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29" name="Google Shape;553;p33">
            <a:extLst>
              <a:ext uri="{FF2B5EF4-FFF2-40B4-BE49-F238E27FC236}">
                <a16:creationId xmlns:a16="http://schemas.microsoft.com/office/drawing/2014/main" id="{D6A8C387-921A-424C-989C-E8A98DA9EDD5}"/>
              </a:ext>
            </a:extLst>
          </p:cNvPr>
          <p:cNvSpPr txBox="1"/>
          <p:nvPr/>
        </p:nvSpPr>
        <p:spPr>
          <a:xfrm flipH="1">
            <a:off x="2143846" y="3460810"/>
            <a:ext cx="1415989" cy="36141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rPr>
              <a:t>Libswscale</a:t>
            </a:r>
            <a:endParaRPr dirty="0">
              <a:solidFill>
                <a:schemeClr val="lt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30" name="Google Shape;477;p28">
            <a:extLst>
              <a:ext uri="{FF2B5EF4-FFF2-40B4-BE49-F238E27FC236}">
                <a16:creationId xmlns:a16="http://schemas.microsoft.com/office/drawing/2014/main" id="{40B3D1FC-D17C-4AD5-93B7-0296524DA6EB}"/>
              </a:ext>
            </a:extLst>
          </p:cNvPr>
          <p:cNvSpPr txBox="1">
            <a:spLocks/>
          </p:cNvSpPr>
          <p:nvPr/>
        </p:nvSpPr>
        <p:spPr>
          <a:xfrm>
            <a:off x="1540922" y="3931439"/>
            <a:ext cx="2621835" cy="954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Performing highly optimized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image scaling and color space/pixel format conversion 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operations.</a:t>
            </a:r>
            <a:endParaRPr lang="zh-TW" altLang="en-US" sz="1200" dirty="0"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31" name="Google Shape;553;p33">
            <a:extLst>
              <a:ext uri="{FF2B5EF4-FFF2-40B4-BE49-F238E27FC236}">
                <a16:creationId xmlns:a16="http://schemas.microsoft.com/office/drawing/2014/main" id="{583F1E33-018E-4FFE-912E-1B688433355D}"/>
              </a:ext>
            </a:extLst>
          </p:cNvPr>
          <p:cNvSpPr txBox="1"/>
          <p:nvPr/>
        </p:nvSpPr>
        <p:spPr>
          <a:xfrm flipH="1">
            <a:off x="5690713" y="3460810"/>
            <a:ext cx="1415989" cy="361417"/>
          </a:xfrm>
          <a:prstGeom prst="rect">
            <a:avLst/>
          </a:prstGeom>
          <a:solidFill>
            <a:srgbClr val="008700"/>
          </a:solidFill>
          <a:ln>
            <a:solidFill>
              <a:srgbClr val="0087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Reem Kufi"/>
                <a:ea typeface="Reem Kufi"/>
                <a:cs typeface="Reem Kufi"/>
                <a:sym typeface="Reem Kufi"/>
              </a:rPr>
              <a:t>Libswresample</a:t>
            </a:r>
            <a:endParaRPr dirty="0">
              <a:solidFill>
                <a:schemeClr val="lt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32" name="Google Shape;477;p28">
            <a:extLst>
              <a:ext uri="{FF2B5EF4-FFF2-40B4-BE49-F238E27FC236}">
                <a16:creationId xmlns:a16="http://schemas.microsoft.com/office/drawing/2014/main" id="{2BB4CC4F-A91F-4AAA-865B-7129EF9141A5}"/>
              </a:ext>
            </a:extLst>
          </p:cNvPr>
          <p:cNvSpPr txBox="1">
            <a:spLocks/>
          </p:cNvSpPr>
          <p:nvPr/>
        </p:nvSpPr>
        <p:spPr>
          <a:xfrm>
            <a:off x="5087789" y="3931440"/>
            <a:ext cx="2621835" cy="954765"/>
          </a:xfrm>
          <a:prstGeom prst="rect">
            <a:avLst/>
          </a:prstGeom>
          <a:noFill/>
          <a:ln>
            <a:solidFill>
              <a:srgbClr val="0087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library performing highly optimized audio </a:t>
            </a:r>
            <a:r>
              <a:rPr lang="en-US" altLang="zh-TW" dirty="0">
                <a:solidFill>
                  <a:srgbClr val="FF0000"/>
                </a:solidFill>
                <a:latin typeface="Reem Kufi" panose="02020500000000000000" charset="-78"/>
                <a:cs typeface="Reem Kufi" panose="02020500000000000000" charset="-78"/>
              </a:rPr>
              <a:t>resampling, rematrixing and sample format conversion</a:t>
            </a:r>
            <a:r>
              <a:rPr lang="en-US" altLang="zh-TW" dirty="0">
                <a:latin typeface="Reem Kufi" panose="02020500000000000000" charset="-78"/>
                <a:cs typeface="Reem Kufi" panose="02020500000000000000" charset="-78"/>
              </a:rPr>
              <a:t> operations</a:t>
            </a:r>
            <a:endParaRPr lang="zh-TW" altLang="en-US" sz="1200" dirty="0">
              <a:latin typeface="Reem Kufi" panose="02020500000000000000" charset="-78"/>
              <a:cs typeface="Reem Kufi" panose="02020500000000000000" charset="-78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07DAB61-B67B-4B80-B7DD-B4E43A10248D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4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>
          <a:xfrm>
            <a:off x="723900" y="539999"/>
            <a:ext cx="7700100" cy="54435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accent2"/>
                </a:solidFill>
              </a:rPr>
              <a:t>Tools</a:t>
            </a:r>
          </a:p>
        </p:txBody>
      </p:sp>
      <p:grpSp>
        <p:nvGrpSpPr>
          <p:cNvPr id="505" name="Google Shape;505;p31"/>
          <p:cNvGrpSpPr/>
          <p:nvPr/>
        </p:nvGrpSpPr>
        <p:grpSpPr>
          <a:xfrm>
            <a:off x="7593579" y="4886417"/>
            <a:ext cx="1550412" cy="516832"/>
            <a:chOff x="-1171" y="-257083"/>
            <a:chExt cx="1550412" cy="516832"/>
          </a:xfrm>
        </p:grpSpPr>
        <p:sp>
          <p:nvSpPr>
            <p:cNvPr id="506" name="Google Shape;506;p31"/>
            <p:cNvSpPr/>
            <p:nvPr/>
          </p:nvSpPr>
          <p:spPr>
            <a:xfrm rot="-5400000">
              <a:off x="-1180" y="-257072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3A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 rot="-5400000">
              <a:off x="78155" y="-177737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 rot="-5400000">
              <a:off x="5156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EBC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 rot="-5400000">
              <a:off x="5949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 rot="-5400000">
              <a:off x="1032420" y="-257073"/>
              <a:ext cx="516831" cy="516812"/>
            </a:xfrm>
            <a:custGeom>
              <a:avLst/>
              <a:gdLst/>
              <a:ahLst/>
              <a:cxnLst/>
              <a:rect l="l" t="t" r="r" b="b"/>
              <a:pathLst>
                <a:path w="28081" h="28080" extrusionOk="0">
                  <a:moveTo>
                    <a:pt x="14040" y="0"/>
                  </a:moveTo>
                  <a:cubicBezTo>
                    <a:pt x="6278" y="0"/>
                    <a:pt x="1" y="6298"/>
                    <a:pt x="1" y="14040"/>
                  </a:cubicBezTo>
                  <a:cubicBezTo>
                    <a:pt x="1" y="21803"/>
                    <a:pt x="6278" y="28080"/>
                    <a:pt x="14040" y="28080"/>
                  </a:cubicBezTo>
                  <a:cubicBezTo>
                    <a:pt x="21803" y="28080"/>
                    <a:pt x="28080" y="21803"/>
                    <a:pt x="28080" y="14040"/>
                  </a:cubicBezTo>
                  <a:cubicBezTo>
                    <a:pt x="28080" y="6298"/>
                    <a:pt x="21803" y="0"/>
                    <a:pt x="14040" y="0"/>
                  </a:cubicBezTo>
                  <a:close/>
                </a:path>
              </a:pathLst>
            </a:custGeom>
            <a:solidFill>
              <a:srgbClr val="75C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 rot="-5400000">
              <a:off x="1111755" y="-177739"/>
              <a:ext cx="358161" cy="358161"/>
            </a:xfrm>
            <a:custGeom>
              <a:avLst/>
              <a:gdLst/>
              <a:ahLst/>
              <a:cxnLst/>
              <a:rect l="l" t="t" r="r" b="b"/>
              <a:pathLst>
                <a:path w="19460" h="19460" extrusionOk="0">
                  <a:moveTo>
                    <a:pt x="9730" y="1"/>
                  </a:moveTo>
                  <a:cubicBezTo>
                    <a:pt x="4353" y="1"/>
                    <a:pt x="1" y="4353"/>
                    <a:pt x="1" y="9730"/>
                  </a:cubicBezTo>
                  <a:cubicBezTo>
                    <a:pt x="1" y="15108"/>
                    <a:pt x="4353" y="19460"/>
                    <a:pt x="9730" y="19460"/>
                  </a:cubicBezTo>
                  <a:cubicBezTo>
                    <a:pt x="15108" y="19460"/>
                    <a:pt x="19460" y="15108"/>
                    <a:pt x="19460" y="9730"/>
                  </a:cubicBezTo>
                  <a:cubicBezTo>
                    <a:pt x="19460" y="4353"/>
                    <a:pt x="15108" y="1"/>
                    <a:pt x="9730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43150" y="1084354"/>
            <a:ext cx="4457700" cy="456000"/>
          </a:xfrm>
        </p:spPr>
        <p:txBody>
          <a:bodyPr/>
          <a:lstStyle/>
          <a:p>
            <a:pPr lvl="0"/>
            <a:r>
              <a:rPr lang="en-US" dirty="0"/>
              <a:t>Who use them?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84EF9B-18CB-44FE-B9BC-17BA4546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183" y="2221544"/>
            <a:ext cx="1297847" cy="35690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04E0BDE-7B20-4788-847D-049BB92FA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030" y="2885787"/>
            <a:ext cx="1428750" cy="8001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B1BFAAA-D5AE-4D94-9212-61F471B05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008" y="3057820"/>
            <a:ext cx="1706198" cy="45603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CF09D5AB-4E8E-4AA2-B500-ACB79DCED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810" y="1992802"/>
            <a:ext cx="1093190" cy="612186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1C5F775-1F9D-47E9-8BA3-73E138B43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24" y="1892135"/>
            <a:ext cx="3547569" cy="814392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2D2D995-0266-4801-8F5A-FB65CFBD2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423" y="3971358"/>
            <a:ext cx="3547569" cy="814392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2D8A4D71-1297-48F6-A091-EC73C1BD4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423" y="2957153"/>
            <a:ext cx="3547569" cy="81439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3563C909-710F-4BD8-ABF2-0B9858A5C115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23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>
                <a:solidFill>
                  <a:schemeClr val="accent3"/>
                </a:solidFill>
              </a:rPr>
              <a:t>02</a:t>
            </a:r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2"/>
          </p:nvPr>
        </p:nvSpPr>
        <p:spPr>
          <a:xfrm>
            <a:off x="2409475" y="2406625"/>
            <a:ext cx="4457700" cy="609600"/>
          </a:xfrm>
        </p:spPr>
        <p:txBody>
          <a:bodyPr/>
          <a:lstStyle/>
          <a:p>
            <a:pPr lvl="0"/>
            <a:r>
              <a:rPr lang="en-US" altLang="zh-TW" dirty="0"/>
              <a:t>Video File Formats</a:t>
            </a:r>
          </a:p>
        </p:txBody>
      </p:sp>
      <p:sp>
        <p:nvSpPr>
          <p:cNvPr id="491" name="Google Shape;491;p29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altLang="zh-TW" dirty="0"/>
              <a:t>Video? Audio? Codec? Container?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C2DAFD4-DEFB-4875-9ED8-19583653B92F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6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503;p31"/>
          <p:cNvSpPr txBox="1">
            <a:spLocks noGrp="1"/>
          </p:cNvSpPr>
          <p:nvPr>
            <p:ph type="title"/>
          </p:nvPr>
        </p:nvSpPr>
        <p:spPr>
          <a:xfrm>
            <a:off x="723900" y="539999"/>
            <a:ext cx="7700100" cy="54435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Container</a:t>
            </a:r>
          </a:p>
        </p:txBody>
      </p:sp>
      <p:sp>
        <p:nvSpPr>
          <p:cNvPr id="34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2343150" y="1084354"/>
            <a:ext cx="4457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dirty="0"/>
              <a:t>Just like a box.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2" y="1892552"/>
            <a:ext cx="4690818" cy="2445051"/>
          </a:xfrm>
          <a:prstGeom prst="rect">
            <a:avLst/>
          </a:prstGeom>
        </p:spPr>
      </p:pic>
      <p:sp>
        <p:nvSpPr>
          <p:cNvPr id="41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673431" y="4341745"/>
            <a:ext cx="4457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sz="1200" dirty="0"/>
              <a:t>Video Containers and Codecs</a:t>
            </a:r>
          </a:p>
        </p:txBody>
      </p:sp>
      <p:sp>
        <p:nvSpPr>
          <p:cNvPr id="43" name="Google Shape;637;p36"/>
          <p:cNvSpPr/>
          <p:nvPr/>
        </p:nvSpPr>
        <p:spPr>
          <a:xfrm>
            <a:off x="5416778" y="1827578"/>
            <a:ext cx="45719" cy="2742167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5533337" y="2084709"/>
            <a:ext cx="3263309" cy="243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14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每個 </a:t>
            </a:r>
            <a:r>
              <a:rPr lang="en-US" altLang="zh-TW" sz="14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Container </a:t>
            </a:r>
            <a:r>
              <a:rPr lang="zh-TW" altLang="en-US" sz="14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支援的 </a:t>
            </a:r>
            <a:r>
              <a:rPr lang="en-US" altLang="zh-TW" sz="14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Codec </a:t>
            </a:r>
            <a:r>
              <a:rPr lang="zh-TW" altLang="en-US" sz="14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不盡相同，所以不是每種 </a:t>
            </a:r>
            <a:r>
              <a:rPr lang="en-US" altLang="zh-TW" sz="14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Codec</a:t>
            </a:r>
            <a:r>
              <a:rPr lang="en-US" altLang="zh-TW" sz="14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</a:t>
            </a:r>
            <a:r>
              <a:rPr lang="zh-TW" altLang="en-US" sz="14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都可以混用</a:t>
            </a:r>
            <a:r>
              <a:rPr lang="en-US" altLang="zh-TW" sz="14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!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sz="1400" b="1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4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最常見的組合就是 </a:t>
            </a:r>
            <a:r>
              <a:rPr lang="en-US" altLang="zh-TW" sz="14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H.264 + AAC</a:t>
            </a:r>
            <a:r>
              <a:rPr lang="en-US" altLang="zh-TW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                   </a:t>
            </a:r>
          </a:p>
          <a:p>
            <a:pPr marL="114300" indent="0"/>
            <a:r>
              <a:rPr lang="en-US" altLang="zh-TW" sz="1200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                  </a:t>
            </a: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97" y="3337617"/>
            <a:ext cx="2866788" cy="133873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26873EE-A18F-4BF9-A04D-B1247C564B17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41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5"/>
          <p:cNvSpPr/>
          <p:nvPr/>
        </p:nvSpPr>
        <p:spPr>
          <a:xfrm rot="5400000" flipH="1">
            <a:off x="8627160" y="4887619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5"/>
          <p:cNvSpPr/>
          <p:nvPr/>
        </p:nvSpPr>
        <p:spPr>
          <a:xfrm rot="5400000" flipH="1">
            <a:off x="8706494" y="496695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5"/>
          <p:cNvSpPr/>
          <p:nvPr/>
        </p:nvSpPr>
        <p:spPr>
          <a:xfrm rot="5400000" flipH="1">
            <a:off x="81103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EB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5"/>
          <p:cNvSpPr/>
          <p:nvPr/>
        </p:nvSpPr>
        <p:spPr>
          <a:xfrm rot="5400000" flipH="1">
            <a:off x="8189694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5"/>
          <p:cNvSpPr/>
          <p:nvPr/>
        </p:nvSpPr>
        <p:spPr>
          <a:xfrm rot="5400000" flipH="1">
            <a:off x="759356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5"/>
          <p:cNvSpPr/>
          <p:nvPr/>
        </p:nvSpPr>
        <p:spPr>
          <a:xfrm rot="5400000" flipH="1">
            <a:off x="7672895" y="496695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5"/>
          <p:cNvSpPr/>
          <p:nvPr/>
        </p:nvSpPr>
        <p:spPr>
          <a:xfrm rot="5400000">
            <a:off x="515620" y="4887615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3A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5"/>
          <p:cNvSpPr/>
          <p:nvPr/>
        </p:nvSpPr>
        <p:spPr>
          <a:xfrm rot="5400000">
            <a:off x="594955" y="4966932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5"/>
          <p:cNvSpPr/>
          <p:nvPr/>
        </p:nvSpPr>
        <p:spPr>
          <a:xfrm rot="5400000">
            <a:off x="-1180" y="4887617"/>
            <a:ext cx="516831" cy="516812"/>
          </a:xfrm>
          <a:custGeom>
            <a:avLst/>
            <a:gdLst/>
            <a:ahLst/>
            <a:cxnLst/>
            <a:rect l="l" t="t" r="r" b="b"/>
            <a:pathLst>
              <a:path w="28081" h="28080" extrusionOk="0">
                <a:moveTo>
                  <a:pt x="14040" y="0"/>
                </a:moveTo>
                <a:cubicBezTo>
                  <a:pt x="6278" y="0"/>
                  <a:pt x="1" y="6298"/>
                  <a:pt x="1" y="14040"/>
                </a:cubicBezTo>
                <a:cubicBezTo>
                  <a:pt x="1" y="21803"/>
                  <a:pt x="6278" y="28080"/>
                  <a:pt x="14040" y="28080"/>
                </a:cubicBezTo>
                <a:cubicBezTo>
                  <a:pt x="21803" y="28080"/>
                  <a:pt x="28080" y="21803"/>
                  <a:pt x="28080" y="14040"/>
                </a:cubicBezTo>
                <a:cubicBezTo>
                  <a:pt x="28080" y="6298"/>
                  <a:pt x="21803" y="0"/>
                  <a:pt x="14040" y="0"/>
                </a:cubicBezTo>
                <a:close/>
              </a:path>
            </a:pathLst>
          </a:custGeom>
          <a:solidFill>
            <a:srgbClr val="75C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5"/>
          <p:cNvSpPr/>
          <p:nvPr/>
        </p:nvSpPr>
        <p:spPr>
          <a:xfrm rot="5400000">
            <a:off x="78155" y="4966933"/>
            <a:ext cx="358161" cy="358161"/>
          </a:xfrm>
          <a:custGeom>
            <a:avLst/>
            <a:gdLst/>
            <a:ahLst/>
            <a:cxnLst/>
            <a:rect l="l" t="t" r="r" b="b"/>
            <a:pathLst>
              <a:path w="19460" h="19460" extrusionOk="0">
                <a:moveTo>
                  <a:pt x="9730" y="1"/>
                </a:moveTo>
                <a:cubicBezTo>
                  <a:pt x="4353" y="1"/>
                  <a:pt x="1" y="4353"/>
                  <a:pt x="1" y="9730"/>
                </a:cubicBezTo>
                <a:cubicBezTo>
                  <a:pt x="1" y="15108"/>
                  <a:pt x="4353" y="19460"/>
                  <a:pt x="9730" y="19460"/>
                </a:cubicBezTo>
                <a:cubicBezTo>
                  <a:pt x="15108" y="19460"/>
                  <a:pt x="19460" y="15108"/>
                  <a:pt x="19460" y="9730"/>
                </a:cubicBezTo>
                <a:cubicBezTo>
                  <a:pt x="19460" y="4353"/>
                  <a:pt x="15108" y="1"/>
                  <a:pt x="9730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03;p31"/>
          <p:cNvSpPr txBox="1">
            <a:spLocks/>
          </p:cNvSpPr>
          <p:nvPr/>
        </p:nvSpPr>
        <p:spPr>
          <a:xfrm>
            <a:off x="723900" y="539999"/>
            <a:ext cx="7700100" cy="54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eem Kufi"/>
              <a:buNone/>
              <a:defRPr sz="3500" b="0" i="0" u="none" strike="noStrike" cap="none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Box</a:t>
            </a:r>
          </a:p>
        </p:txBody>
      </p:sp>
      <p:sp>
        <p:nvSpPr>
          <p:cNvPr id="16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2343150" y="1084354"/>
            <a:ext cx="4457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dirty="0"/>
              <a:t>Boxes in Boxes in…</a:t>
            </a:r>
          </a:p>
        </p:txBody>
      </p:sp>
      <p:sp>
        <p:nvSpPr>
          <p:cNvPr id="17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953116" y="1787164"/>
            <a:ext cx="3456314" cy="284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以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MPEG-4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part 14 (MP4)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為例每個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Container</a:t>
            </a:r>
          </a:p>
          <a:p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裡會有很多個不同的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Boxes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每個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Box 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裡面也可</a:t>
            </a:r>
            <a:endParaRPr lang="en-US" altLang="zh-TW" sz="1200" b="1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  <a:p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以有更多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Boxes.</a:t>
            </a:r>
          </a:p>
          <a:p>
            <a:endParaRPr lang="en-US" altLang="zh-TW" sz="1200" b="1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  <a:p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最常見的幾個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Box:</a:t>
            </a:r>
          </a:p>
          <a:p>
            <a:endParaRPr lang="en-US" sz="1200" b="1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ftyp (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File Type Box</a:t>
            </a:r>
            <a:r>
              <a:rPr 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): 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標記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Mpeg 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的不同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Standard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mp41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、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mp42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。</a:t>
            </a:r>
            <a:endParaRPr lang="en-US" sz="1200" b="1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moov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  <a:sym typeface="Wingdings" panose="05000000000000000000" pitchFamily="2" charset="2"/>
              </a:rPr>
              <a:t>(</a:t>
            </a:r>
            <a:r>
              <a:rPr 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Movie Box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):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 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存有影片內容的訊息，影片時長，播放速率和解析度等等。</a:t>
            </a:r>
          </a:p>
          <a:p>
            <a:r>
              <a:rPr 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mdat (Media Data Box): </a:t>
            </a:r>
            <a:r>
              <a:rPr lang="zh-TW" altLang="en-US" sz="1200" b="1" dirty="0">
                <a:solidFill>
                  <a:schemeClr val="tx1"/>
                </a:solidFill>
                <a:latin typeface="Reem Kufi" panose="02020500000000000000" charset="-78"/>
                <a:cs typeface="Reem Kufi" panose="02020500000000000000" charset="-78"/>
              </a:rPr>
              <a:t>放實際的影片資料。</a:t>
            </a:r>
            <a:endParaRPr lang="en-US" sz="1200" b="1" dirty="0">
              <a:solidFill>
                <a:schemeClr val="tx1"/>
              </a:solidFill>
              <a:latin typeface="Reem Kufi" panose="02020500000000000000" charset="-78"/>
              <a:cs typeface="Reem Kufi" panose="02020500000000000000" charset="-78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3" y="1560507"/>
            <a:ext cx="3286742" cy="3179673"/>
          </a:xfrm>
          <a:prstGeom prst="rect">
            <a:avLst/>
          </a:prstGeom>
        </p:spPr>
      </p:pic>
      <p:sp>
        <p:nvSpPr>
          <p:cNvPr id="19" name="Google Shape;491;p29">
            <a:extLst>
              <a:ext uri="{FF2B5EF4-FFF2-40B4-BE49-F238E27FC236}">
                <a16:creationId xmlns:a16="http://schemas.microsoft.com/office/drawing/2014/main" id="{5DCDE953-176A-4FBD-9992-B3748CB132E6}"/>
              </a:ext>
            </a:extLst>
          </p:cNvPr>
          <p:cNvSpPr txBox="1">
            <a:spLocks/>
          </p:cNvSpPr>
          <p:nvPr/>
        </p:nvSpPr>
        <p:spPr>
          <a:xfrm>
            <a:off x="5701306" y="4738932"/>
            <a:ext cx="232156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sz="1200" dirty="0"/>
              <a:t>Many types of boxes.</a:t>
            </a:r>
          </a:p>
        </p:txBody>
      </p:sp>
      <p:sp>
        <p:nvSpPr>
          <p:cNvPr id="20" name="Google Shape;634;p36"/>
          <p:cNvSpPr/>
          <p:nvPr/>
        </p:nvSpPr>
        <p:spPr>
          <a:xfrm flipH="1">
            <a:off x="4575802" y="1787164"/>
            <a:ext cx="45719" cy="2951767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0B26E2F-AD1B-4F8E-8B75-D2CA85622A82}"/>
              </a:ext>
            </a:extLst>
          </p:cNvPr>
          <p:cNvSpPr txBox="1"/>
          <p:nvPr/>
        </p:nvSpPr>
        <p:spPr>
          <a:xfrm>
            <a:off x="8661400" y="4715934"/>
            <a:ext cx="28405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TW" dirty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88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Town Hall Meeting by Slidesgo">
  <a:themeElements>
    <a:clrScheme name="Simple Light">
      <a:dk1>
        <a:srgbClr val="000000"/>
      </a:dk1>
      <a:lt1>
        <a:srgbClr val="FFFFFF"/>
      </a:lt1>
      <a:dk2>
        <a:srgbClr val="313131"/>
      </a:dk2>
      <a:lt2>
        <a:srgbClr val="F0F0F0"/>
      </a:lt2>
      <a:accent1>
        <a:srgbClr val="EBCC7D"/>
      </a:accent1>
      <a:accent2>
        <a:srgbClr val="EBC04C"/>
      </a:accent2>
      <a:accent3>
        <a:srgbClr val="75C7BF"/>
      </a:accent3>
      <a:accent4>
        <a:srgbClr val="37756F"/>
      </a:accent4>
      <a:accent5>
        <a:srgbClr val="73A9C9"/>
      </a:accent5>
      <a:accent6>
        <a:srgbClr val="0F568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564</Words>
  <Application>Microsoft Office PowerPoint</Application>
  <PresentationFormat>如螢幕大小 (16:9)</PresentationFormat>
  <Paragraphs>119</Paragraphs>
  <Slides>18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Arial Unicode MS</vt:lpstr>
      <vt:lpstr>Reem Kufi</vt:lpstr>
      <vt:lpstr>Source Sans Pro</vt:lpstr>
      <vt:lpstr>Helvetica Neue</vt:lpstr>
      <vt:lpstr>Arial</vt:lpstr>
      <vt:lpstr>新細明體</vt:lpstr>
      <vt:lpstr>Menlo</vt:lpstr>
      <vt:lpstr>Wingdings</vt:lpstr>
      <vt:lpstr>Town Hall Meeting by Slidesgo</vt:lpstr>
      <vt:lpstr>Libav</vt:lpstr>
      <vt:lpstr>Outline</vt:lpstr>
      <vt:lpstr>01</vt:lpstr>
      <vt:lpstr>History</vt:lpstr>
      <vt:lpstr>Libraries</vt:lpstr>
      <vt:lpstr>Tools</vt:lpstr>
      <vt:lpstr>02</vt:lpstr>
      <vt:lpstr>Container</vt:lpstr>
      <vt:lpstr>PowerPoint 簡報</vt:lpstr>
      <vt:lpstr>PowerPoint 簡報</vt:lpstr>
      <vt:lpstr>PowerPoint 簡報</vt:lpstr>
      <vt:lpstr>Operation</vt:lpstr>
      <vt:lpstr>03</vt:lpstr>
      <vt:lpstr>PowerPoint 簡報</vt:lpstr>
      <vt:lpstr>04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Libav</dc:title>
  <cp:lastModifiedBy>Henry</cp:lastModifiedBy>
  <cp:revision>48</cp:revision>
  <dcterms:modified xsi:type="dcterms:W3CDTF">2021-11-02T16:03:25Z</dcterms:modified>
</cp:coreProperties>
</file>