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9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99" r:id="rId26"/>
    <p:sldId id="282" r:id="rId27"/>
    <p:sldId id="283" r:id="rId28"/>
    <p:sldId id="284" r:id="rId29"/>
    <p:sldId id="285" r:id="rId30"/>
    <p:sldId id="288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1679"/>
  </p:normalViewPr>
  <p:slideViewPr>
    <p:cSldViewPr snapToGrid="0">
      <p:cViewPr>
        <p:scale>
          <a:sx n="123" d="100"/>
          <a:sy n="123" d="100"/>
        </p:scale>
        <p:origin x="1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C0BC4-8122-41E0-BFBC-7210DB5E6ACE}" type="datetimeFigureOut">
              <a:rPr lang="zh-TW" altLang="en-US" smtClean="0"/>
              <a:t>2017/7/19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090A9-D6FF-45BF-BFD7-62E1641862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746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2901F-0D66-471E-BEFE-74AAE0CB6653}" type="datetimeFigureOut">
              <a:rPr lang="zh-TW" altLang="en-US" smtClean="0"/>
              <a:t>2017/7/19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A90B-BE89-4CE0-B782-4D1C8E5A3B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58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A90B-BE89-4CE0-B782-4D1C8E5A3B0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99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1.Routing</a:t>
            </a:r>
            <a:r>
              <a:rPr kumimoji="1" lang="en-US" altLang="zh-TW" baseline="0" dirty="0" smtClean="0"/>
              <a:t> protocol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 not sure</a:t>
            </a:r>
            <a:endParaRPr kumimoji="1" lang="zh-TW" altLang="en-US" baseline="0" dirty="0" smtClean="0"/>
          </a:p>
          <a:p>
            <a:r>
              <a:rPr kumimoji="1" lang="en-US" altLang="zh-TW" dirty="0" smtClean="0"/>
              <a:t>2.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AODV (ad-hoc on-demand distance vector)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A90B-BE89-4CE0-B782-4D1C8E5A3B0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42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A90B-BE89-4CE0-B782-4D1C8E5A3B07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03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477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32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89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1301845" y="6384636"/>
            <a:ext cx="890155" cy="365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83053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07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26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57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35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0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8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9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3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600B-7DC5-4296-9AB8-6FD4E929ABB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8" descr="BP-ncnu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88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357713" y="6185201"/>
            <a:ext cx="26717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238" tIns="61912" rIns="122238" bIns="61912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zh-TW" b="1" i="1" dirty="0" smtClean="0">
                <a:solidFill>
                  <a:srgbClr val="3333FF"/>
                </a:solidFill>
                <a:latin typeface="Verdana" pitchFamily="34" charset="0"/>
                <a:ea typeface="GungsuhChe" pitchFamily="49" charset="-127"/>
                <a:cs typeface="Arial Unicode MS" pitchFamily="34" charset="-120"/>
              </a:rPr>
              <a:t>Protocol Engineering and Application Research Laboratory (PEARL)</a:t>
            </a:r>
          </a:p>
        </p:txBody>
      </p:sp>
    </p:spTree>
    <p:extLst>
      <p:ext uri="{BB962C8B-B14F-4D97-AF65-F5344CB8AC3E}">
        <p14:creationId xmlns:p14="http://schemas.microsoft.com/office/powerpoint/2010/main" val="24725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</a:t>
            </a:r>
            <a:r>
              <a:rPr lang="en-US" altLang="zh-TW" dirty="0" err="1"/>
              <a:t>LoRa</a:t>
            </a:r>
            <a:r>
              <a:rPr lang="en-US" altLang="zh-TW" dirty="0"/>
              <a:t> Wireless Mesh Networking Module for</a:t>
            </a:r>
            <a:br>
              <a:rPr lang="en-US" altLang="zh-TW" dirty="0"/>
            </a:br>
            <a:r>
              <a:rPr lang="en-US" altLang="zh-TW" dirty="0"/>
              <a:t>Campus-Scale Monitoring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406931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altLang="zh-TW" dirty="0"/>
          </a:p>
          <a:p>
            <a:r>
              <a:rPr lang="en-US" altLang="zh-TW" dirty="0"/>
              <a:t>Kai-Hsiang </a:t>
            </a:r>
            <a:r>
              <a:rPr lang="en-US" altLang="zh-TW" dirty="0" err="1"/>
              <a:t>Ke</a:t>
            </a:r>
            <a:r>
              <a:rPr lang="en-US" altLang="zh-TW" dirty="0"/>
              <a:t>, Qi-Wen Liang, Guan-</a:t>
            </a:r>
            <a:r>
              <a:rPr lang="en-US" altLang="zh-TW" dirty="0" err="1"/>
              <a:t>Heng</a:t>
            </a:r>
            <a:r>
              <a:rPr lang="en-US" altLang="zh-TW" dirty="0"/>
              <a:t> Chen, Guan-</a:t>
            </a:r>
            <a:r>
              <a:rPr lang="en-US" altLang="zh-TW" dirty="0" err="1"/>
              <a:t>Jie</a:t>
            </a:r>
            <a:r>
              <a:rPr lang="en-US" altLang="zh-TW" dirty="0"/>
              <a:t> Zeng, Kai-Lin Cheng, Chia-Min Su, Jun-Han Lin, Huang-Chen Lee* </a:t>
            </a:r>
          </a:p>
          <a:p>
            <a:r>
              <a:rPr lang="en-US" altLang="zh-TW" dirty="0" smtClean="0"/>
              <a:t>National Chung-Cheng University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524000" y="5385818"/>
            <a:ext cx="9144000" cy="8661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i="1" dirty="0"/>
          </a:p>
          <a:p>
            <a:r>
              <a:rPr lang="en-US" altLang="zh-TW" i="1" dirty="0" err="1" smtClean="0"/>
              <a:t>Presenter:Jonathan</a:t>
            </a:r>
            <a:endParaRPr lang="en-US" altLang="zh-TW" i="1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30921"/>
              </p:ext>
            </p:extLst>
          </p:nvPr>
        </p:nvGraphicFramePr>
        <p:xfrm>
          <a:off x="1227083" y="4699205"/>
          <a:ext cx="10515600" cy="94996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835427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rgbClr val="990033"/>
                          </a:solidFill>
                          <a:effectLst/>
                          <a:latin typeface="Verdana" charset="0"/>
                        </a:rPr>
                        <a:t/>
                      </a:r>
                      <a:br>
                        <a:rPr lang="en-US" u="sng" dirty="0">
                          <a:solidFill>
                            <a:srgbClr val="990033"/>
                          </a:solidFill>
                          <a:effectLst/>
                          <a:latin typeface="Verdana" charset="0"/>
                        </a:rPr>
                      </a:br>
                      <a:r>
                        <a:rPr lang="en-US" dirty="0" smtClean="0">
                          <a:effectLst/>
                          <a:latin typeface="Verdana" charset="0"/>
                        </a:rPr>
                        <a:t>16th </a:t>
                      </a:r>
                      <a:r>
                        <a:rPr lang="en-US" dirty="0">
                          <a:effectLst/>
                          <a:latin typeface="Verdana" charset="0"/>
                        </a:rPr>
                        <a:t>ACM/IEEE International Conference on Information Processing in Sensor </a:t>
                      </a:r>
                      <a:r>
                        <a:rPr lang="en-US" dirty="0" smtClean="0">
                          <a:effectLst/>
                          <a:latin typeface="Verdana" charset="0"/>
                        </a:rPr>
                        <a:t>Networks, Pittsburgh,</a:t>
                      </a:r>
                      <a:r>
                        <a:rPr lang="en-US" baseline="0" dirty="0" smtClean="0">
                          <a:effectLst/>
                          <a:latin typeface="Verdana" charset="0"/>
                        </a:rPr>
                        <a:t> Pennsylvania USA, April 2017</a:t>
                      </a:r>
                      <a:endParaRPr lang="en-US" dirty="0">
                        <a:effectLst/>
                        <a:latin typeface="Verdana" charset="0"/>
                      </a:endParaRPr>
                    </a:p>
                  </a:txBody>
                  <a:tcPr marL="63500" marR="63500" marT="63500" marB="63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762509" y="6418695"/>
            <a:ext cx="329045" cy="365125"/>
          </a:xfrm>
        </p:spPr>
        <p:txBody>
          <a:bodyPr/>
          <a:lstStyle/>
          <a:p>
            <a:fld id="{3241600B-7DC5-4296-9AB8-6FD4E929ABBE}" type="slidenum">
              <a:rPr lang="zh-TW" altLang="en-US" sz="2600" smtClean="0">
                <a:solidFill>
                  <a:schemeClr val="tx1"/>
                </a:solidFill>
              </a:rPr>
              <a:t>1</a:t>
            </a:fld>
            <a:endParaRPr lang="zh-TW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51" y="4549696"/>
            <a:ext cx="10550913" cy="2141036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Node 1 has joined the network and set the Gateway as its parent.</a:t>
            </a:r>
          </a:p>
          <a:p>
            <a:r>
              <a:rPr kumimoji="1" lang="en-US" altLang="zh-TW" dirty="0" smtClean="0"/>
              <a:t>Gateway query Node 1.</a:t>
            </a:r>
          </a:p>
          <a:p>
            <a:r>
              <a:rPr kumimoji="1" lang="en-US" altLang="zh-TW" dirty="0" smtClean="0"/>
              <a:t>Node 3 overhears the message M2 and joins the network by setting its parent as Node 1.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" y="819614"/>
            <a:ext cx="10550913" cy="346089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161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51" y="4583150"/>
            <a:ext cx="10550913" cy="2141036"/>
          </a:xfrm>
        </p:spPr>
        <p:txBody>
          <a:bodyPr>
            <a:normAutofit/>
          </a:bodyPr>
          <a:lstStyle/>
          <a:p>
            <a:r>
              <a:rPr kumimoji="1" lang="en-US" altLang="zh-TW" dirty="0" smtClean="0"/>
              <a:t>Gateway query Node 3 by using message M3, M4, M5 and M6.</a:t>
            </a:r>
          </a:p>
          <a:p>
            <a:r>
              <a:rPr kumimoji="1" lang="en-US" altLang="zh-TW" dirty="0" smtClean="0"/>
              <a:t>Based on this method, the gateway can query data on all the nodes.</a:t>
            </a:r>
            <a:endParaRPr kumimoji="1"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6" y="683322"/>
            <a:ext cx="10945806" cy="357365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940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9" y="1388796"/>
            <a:ext cx="11468511" cy="374431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12</a:t>
            </a:fld>
            <a:endParaRPr lang="zh-TW" altLang="en-US" dirty="0"/>
          </a:p>
        </p:txBody>
      </p:sp>
      <p:sp>
        <p:nvSpPr>
          <p:cNvPr id="6" name="乘號 5"/>
          <p:cNvSpPr/>
          <p:nvPr/>
        </p:nvSpPr>
        <p:spPr>
          <a:xfrm>
            <a:off x="4686300" y="3260952"/>
            <a:ext cx="509154" cy="521339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" name="乘號 6"/>
          <p:cNvSpPr/>
          <p:nvPr/>
        </p:nvSpPr>
        <p:spPr>
          <a:xfrm>
            <a:off x="8322965" y="2914588"/>
            <a:ext cx="509154" cy="521339"/>
          </a:xfrm>
          <a:prstGeom prst="mathMultiply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252401" y="323071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i="1" dirty="0" smtClean="0"/>
              <a:t>M</a:t>
            </a:r>
            <a:r>
              <a:rPr kumimoji="1" lang="en-US" altLang="zh-TW" sz="2000" i="1" dirty="0" smtClean="0"/>
              <a:t>5</a:t>
            </a:r>
            <a:endParaRPr kumimoji="1" lang="zh-TW" altLang="en-US" sz="2000" i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5143893" y="326095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i="1" dirty="0" smtClean="0"/>
              <a:t>M</a:t>
            </a:r>
            <a:r>
              <a:rPr kumimoji="1" lang="en-US" altLang="zh-TW" sz="2000" i="1" dirty="0"/>
              <a:t>6</a:t>
            </a:r>
            <a:endParaRPr kumimoji="1" lang="zh-TW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382037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Network Topology snapshot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" y="1325961"/>
            <a:ext cx="8437179" cy="553203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8941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GW and Node deploy in experiment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28" y="1277654"/>
            <a:ext cx="6463369" cy="558034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173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 Package Delivery Ratio(PDR) Results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2941" y="6099890"/>
            <a:ext cx="10515600" cy="568539"/>
          </a:xfrm>
        </p:spPr>
        <p:txBody>
          <a:bodyPr/>
          <a:lstStyle/>
          <a:p>
            <a:r>
              <a:rPr kumimoji="1" lang="en-US" altLang="zh-TW" dirty="0" smtClean="0"/>
              <a:t>1 </a:t>
            </a:r>
            <a:r>
              <a:rPr kumimoji="1" lang="en-US" altLang="zh-TW" smtClean="0"/>
              <a:t>Hop indicates node can only connect to GW with one hop.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7659"/>
            <a:ext cx="10985938" cy="473223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60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 Package Delivery Ratio(PDR) Results</a:t>
            </a:r>
            <a:endParaRPr kumimoji="1" lang="zh-TW" altLang="en-US" sz="54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38200" y="1324108"/>
            <a:ext cx="10515600" cy="5533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1 hop indicates node can connect to the GW with one hop, which can be considered as </a:t>
            </a:r>
            <a:r>
              <a:rPr lang="en-US" altLang="zh-TW" sz="3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star-topology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.</a:t>
            </a: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For example,  PDR of Node 12 at 1 hop is 0%, 30.23% at 2 hops and 94.94% at 3 hops.</a:t>
            </a: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The average PDR of all devices for 1 hop is 58.7% and 3 hops is 88.49%. </a:t>
            </a:r>
            <a:endParaRPr lang="en-US" altLang="zh-TW" dirty="0">
              <a:latin typeface="Calibri" charset="0"/>
              <a:ea typeface="Calibri" charset="0"/>
              <a:cs typeface="Calibri" charset="0"/>
              <a:sym typeface="Helvetic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287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61658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TW" sz="5400" dirty="0" smtClean="0"/>
              <a:t>Conclusion</a:t>
            </a:r>
            <a:endParaRPr kumimoji="1" lang="zh-TW" altLang="en-US" sz="54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38200" y="1690688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This experiment demonstrates that proposed solution can significantly increase PDR without deploying an additional gateway.</a:t>
            </a: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AODV(ad-hoc on-demand distance vector) Routing Protocol</a:t>
            </a:r>
            <a:endParaRPr lang="en-US" altLang="zh-TW" dirty="0">
              <a:latin typeface="Calibri" charset="0"/>
              <a:ea typeface="Calibri" charset="0"/>
              <a:cs typeface="Calibri" charset="0"/>
              <a:sym typeface="Helvetic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037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My Research Ideas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687513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Problem definition, and the importance of this problem.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Survey of previous solutions, and why you want to propose a new solution.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Architecture of your system.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Performance measurement.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Conclusions and future work.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84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Problem definition</a:t>
            </a:r>
            <a:endParaRPr kumimoji="1"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dirty="0" smtClean="0"/>
              <a:t>The indoor </a:t>
            </a:r>
            <a:r>
              <a:rPr kumimoji="1" lang="en-US" altLang="zh-TW" dirty="0" err="1" smtClean="0"/>
              <a:t>LoRa</a:t>
            </a:r>
            <a:r>
              <a:rPr kumimoji="1" lang="en-US" altLang="zh-TW" dirty="0" smtClean="0"/>
              <a:t> devices may not to communicate with a nearby gateway.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 smtClean="0"/>
              <a:t>Physical obstacles can attenuate wireless signal strength and result in data losses.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 smtClean="0"/>
              <a:t>In the future, many </a:t>
            </a:r>
            <a:r>
              <a:rPr kumimoji="1" lang="en-US" altLang="zh-TW" dirty="0" err="1" smtClean="0"/>
              <a:t>LoRa</a:t>
            </a:r>
            <a:r>
              <a:rPr kumimoji="1" lang="en-US" altLang="zh-TW" dirty="0" smtClean="0"/>
              <a:t> devices will install indoor. If </a:t>
            </a:r>
            <a:r>
              <a:rPr kumimoji="1" lang="en-US" altLang="zh-TW" dirty="0" err="1" smtClean="0"/>
              <a:t>LoRa</a:t>
            </a:r>
            <a:r>
              <a:rPr kumimoji="1" lang="en-US" altLang="zh-TW" dirty="0" smtClean="0"/>
              <a:t> signal strength is not good and data losses very often, and devices are not very practical.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933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Outline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7062"/>
            <a:ext cx="10515600" cy="52709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What’s </a:t>
            </a:r>
            <a:r>
              <a:rPr lang="en-US" altLang="zh-TW" dirty="0" err="1" smtClean="0"/>
              <a:t>LoRa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err="1" smtClean="0"/>
              <a:t>LoRaWAN</a:t>
            </a:r>
            <a:r>
              <a:rPr lang="en-US" altLang="zh-TW" dirty="0" smtClean="0"/>
              <a:t> Architecture</a:t>
            </a:r>
          </a:p>
          <a:p>
            <a:r>
              <a:rPr lang="en-US" altLang="zh-TW" dirty="0" smtClean="0"/>
              <a:t>Preliminary Design</a:t>
            </a:r>
          </a:p>
          <a:p>
            <a:r>
              <a:rPr lang="en-US" altLang="zh-TW" dirty="0" smtClean="0"/>
              <a:t>Package Delivery Ratio (PDR) Results</a:t>
            </a:r>
          </a:p>
          <a:p>
            <a:r>
              <a:rPr lang="en-US" altLang="zh-TW" dirty="0" smtClean="0"/>
              <a:t>Conclusion</a:t>
            </a:r>
          </a:p>
          <a:p>
            <a:r>
              <a:rPr lang="en-US" altLang="zh-TW" dirty="0" smtClean="0"/>
              <a:t>My Research Ideas</a:t>
            </a:r>
          </a:p>
          <a:p>
            <a:pPr lvl="1"/>
            <a:r>
              <a:rPr lang="en-US" altLang="zh-TW" dirty="0"/>
              <a:t>Problem definition, and the importance of this problem.</a:t>
            </a:r>
          </a:p>
          <a:p>
            <a:pPr lvl="1"/>
            <a:r>
              <a:rPr lang="en-US" altLang="zh-TW" dirty="0"/>
              <a:t>Survey of previous solutions, and why you want to propose a new solution.</a:t>
            </a:r>
          </a:p>
          <a:p>
            <a:pPr lvl="1"/>
            <a:r>
              <a:rPr lang="en-US" altLang="zh-TW" dirty="0"/>
              <a:t>Architecture of your </a:t>
            </a:r>
            <a:r>
              <a:rPr lang="en-US" altLang="zh-TW" dirty="0" smtClean="0"/>
              <a:t>system</a:t>
            </a:r>
          </a:p>
          <a:p>
            <a:pPr lvl="1"/>
            <a:r>
              <a:rPr lang="en-US" altLang="zh-TW" dirty="0"/>
              <a:t>Performance measurement</a:t>
            </a:r>
          </a:p>
          <a:p>
            <a:pPr lvl="1"/>
            <a:r>
              <a:rPr lang="en-US" altLang="zh-TW" dirty="0"/>
              <a:t>Conclusions and future </a:t>
            </a:r>
            <a:r>
              <a:rPr lang="en-US" altLang="zh-TW" dirty="0" smtClean="0"/>
              <a:t>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752119" y="6397914"/>
            <a:ext cx="339436" cy="365125"/>
          </a:xfrm>
        </p:spPr>
        <p:txBody>
          <a:bodyPr/>
          <a:lstStyle/>
          <a:p>
            <a:fld id="{3241600B-7DC5-4296-9AB8-6FD4E929ABBE}" type="slidenum">
              <a:rPr lang="zh-TW" altLang="en-US" sz="2600" smtClean="0">
                <a:solidFill>
                  <a:schemeClr val="tx1"/>
                </a:solidFill>
              </a:rPr>
              <a:t>2</a:t>
            </a:fld>
            <a:endParaRPr lang="zh-TW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My Research Ideas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687513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Problem definition, and the importance of this problem.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Survey of previous solutions, and why you want to propose a new solution.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Architecture of your system.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Performance measurement.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Conclusions and future work.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24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670" y="344105"/>
            <a:ext cx="10515600" cy="1325563"/>
          </a:xfrm>
        </p:spPr>
        <p:txBody>
          <a:bodyPr/>
          <a:lstStyle/>
          <a:p>
            <a:r>
              <a:rPr kumimoji="1" lang="en-US" altLang="zh-TW" dirty="0" smtClean="0"/>
              <a:t>Survey of previous solutions 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194" y="1291294"/>
            <a:ext cx="10515600" cy="54143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TW" dirty="0" smtClean="0"/>
              <a:t>Today’s presentation is survey of previous solutions. 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 smtClean="0"/>
              <a:t>It is new problem so there are not many solutions to reference.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 smtClean="0"/>
              <a:t>Why node can use at most 3 hops to deliver data to gateway?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 smtClean="0"/>
              <a:t>I try to use Cluster Tree to implement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dirty="0" err="1" smtClean="0">
                <a:solidFill>
                  <a:srgbClr val="FF0000"/>
                </a:solidFill>
              </a:rPr>
              <a:t>LoRa</a:t>
            </a:r>
            <a:r>
              <a:rPr kumimoji="1" lang="en-US" altLang="zh-TW" dirty="0" smtClean="0">
                <a:solidFill>
                  <a:srgbClr val="FF0000"/>
                </a:solidFill>
              </a:rPr>
              <a:t> Cluster Tree network</a:t>
            </a:r>
            <a:r>
              <a:rPr kumimoji="1" lang="en-US" altLang="zh-TW" dirty="0" smtClean="0"/>
              <a:t>, this maybe can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dirty="0" smtClean="0"/>
              <a:t> improve some </a:t>
            </a:r>
            <a:r>
              <a:rPr kumimoji="1" lang="en-US" altLang="zh-TW" dirty="0" err="1" smtClean="0"/>
              <a:t>LoRa</a:t>
            </a:r>
            <a:r>
              <a:rPr kumimoji="1" lang="en-US" altLang="zh-TW" dirty="0" smtClean="0"/>
              <a:t> devices’ power 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dirty="0" smtClean="0"/>
              <a:t>consumption.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3" y="3424794"/>
            <a:ext cx="4797153" cy="287829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098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My Research Ideas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687513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Problem definition, and the importance of this problem.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Survey of previous solutions, and why you want to propose a new solution.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Architecture of your system.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Performance measurement.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Conclusions and future work.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024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Architecture of my system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602265"/>
          </a:xfrm>
        </p:spPr>
        <p:txBody>
          <a:bodyPr/>
          <a:lstStyle/>
          <a:p>
            <a:r>
              <a:rPr kumimoji="1" lang="en-US" altLang="zh-TW" dirty="0" smtClean="0"/>
              <a:t>Reference to </a:t>
            </a:r>
            <a:r>
              <a:rPr kumimoji="1" lang="en-US" altLang="zh-TW" dirty="0" err="1" smtClean="0"/>
              <a:t>Zigbee</a:t>
            </a:r>
            <a:r>
              <a:rPr kumimoji="1" lang="en-US" altLang="zh-TW" dirty="0" smtClean="0"/>
              <a:t> Cluster Tree network.</a:t>
            </a:r>
            <a:endParaRPr kumimoji="1" lang="zh-TW" altLang="en-US" dirty="0"/>
          </a:p>
        </p:txBody>
      </p:sp>
      <p:sp>
        <p:nvSpPr>
          <p:cNvPr id="4" name="Shape 165"/>
          <p:cNvSpPr/>
          <p:nvPr/>
        </p:nvSpPr>
        <p:spPr>
          <a:xfrm>
            <a:off x="6111627" y="3875110"/>
            <a:ext cx="740240" cy="743625"/>
          </a:xfrm>
          <a:prstGeom prst="ellipse">
            <a:avLst/>
          </a:prstGeom>
          <a:gradFill>
            <a:gsLst>
              <a:gs pos="0">
                <a:srgbClr val="CE2100"/>
              </a:gs>
              <a:gs pos="100000">
                <a:schemeClr val="accent5">
                  <a:hueOff val="-477027"/>
                  <a:satOff val="5825"/>
                  <a:lumOff val="41095"/>
                </a:schemeClr>
              </a:gs>
            </a:gsLst>
            <a:lin ang="16200000"/>
          </a:gradFill>
          <a:ln>
            <a:solidFill>
              <a:srgbClr val="C82101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0" name="Shape 172"/>
          <p:cNvSpPr/>
          <p:nvPr/>
        </p:nvSpPr>
        <p:spPr>
          <a:xfrm>
            <a:off x="3915233" y="2762438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2" name="Shape 174"/>
          <p:cNvSpPr/>
          <p:nvPr/>
        </p:nvSpPr>
        <p:spPr>
          <a:xfrm>
            <a:off x="383461" y="5321240"/>
            <a:ext cx="307244" cy="301553"/>
          </a:xfrm>
          <a:prstGeom prst="ellipse">
            <a:avLst/>
          </a:prstGeom>
          <a:gradFill>
            <a:gsLst>
              <a:gs pos="0">
                <a:srgbClr val="CE2100"/>
              </a:gs>
              <a:gs pos="100000">
                <a:schemeClr val="accent5">
                  <a:hueOff val="-477027"/>
                  <a:satOff val="5825"/>
                  <a:lumOff val="41095"/>
                </a:schemeClr>
              </a:gs>
            </a:gsLst>
            <a:lin ang="16200000"/>
          </a:gradFill>
          <a:ln>
            <a:solidFill>
              <a:srgbClr val="C82101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3" name="Shape 175"/>
          <p:cNvSpPr/>
          <p:nvPr/>
        </p:nvSpPr>
        <p:spPr>
          <a:xfrm>
            <a:off x="380113" y="5838073"/>
            <a:ext cx="313940" cy="308249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4" name="Shape 176"/>
          <p:cNvSpPr/>
          <p:nvPr/>
        </p:nvSpPr>
        <p:spPr>
          <a:xfrm>
            <a:off x="884012" y="5300687"/>
            <a:ext cx="1342548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5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1758" dirty="0" err="1" smtClean="0"/>
              <a:t>LoRa</a:t>
            </a:r>
            <a:r>
              <a:rPr lang="en-US" sz="1758" dirty="0" smtClean="0"/>
              <a:t> </a:t>
            </a:r>
            <a:r>
              <a:rPr sz="1758" dirty="0" smtClean="0"/>
              <a:t>Gateway</a:t>
            </a:r>
            <a:endParaRPr sz="1758" dirty="0"/>
          </a:p>
        </p:txBody>
      </p:sp>
      <p:sp>
        <p:nvSpPr>
          <p:cNvPr id="15" name="Shape 177"/>
          <p:cNvSpPr/>
          <p:nvPr/>
        </p:nvSpPr>
        <p:spPr>
          <a:xfrm>
            <a:off x="865699" y="5820868"/>
            <a:ext cx="1169808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5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1758" dirty="0" err="1" smtClean="0"/>
              <a:t>LoRa</a:t>
            </a:r>
            <a:r>
              <a:rPr lang="en-US" sz="1758" dirty="0" smtClean="0"/>
              <a:t> Router</a:t>
            </a:r>
            <a:endParaRPr sz="1758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332614" y="2582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/>
          </a:p>
        </p:txBody>
      </p:sp>
      <p:sp>
        <p:nvSpPr>
          <p:cNvPr id="48" name="Shape 175"/>
          <p:cNvSpPr/>
          <p:nvPr/>
        </p:nvSpPr>
        <p:spPr>
          <a:xfrm>
            <a:off x="380113" y="6341231"/>
            <a:ext cx="313940" cy="308249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49" name="Shape 177"/>
          <p:cNvSpPr/>
          <p:nvPr/>
        </p:nvSpPr>
        <p:spPr>
          <a:xfrm>
            <a:off x="865699" y="6324026"/>
            <a:ext cx="1574855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5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1758" dirty="0" err="1" smtClean="0"/>
              <a:t>LoRa</a:t>
            </a:r>
            <a:r>
              <a:rPr lang="en-US" sz="1758" dirty="0" smtClean="0"/>
              <a:t> </a:t>
            </a:r>
            <a:r>
              <a:rPr lang="en-US" sz="1758" dirty="0" err="1" smtClean="0"/>
              <a:t>Enddevices</a:t>
            </a:r>
            <a:endParaRPr sz="1758" dirty="0"/>
          </a:p>
        </p:txBody>
      </p:sp>
      <p:sp>
        <p:nvSpPr>
          <p:cNvPr id="50" name="Shape 172"/>
          <p:cNvSpPr/>
          <p:nvPr/>
        </p:nvSpPr>
        <p:spPr>
          <a:xfrm>
            <a:off x="4700348" y="2292953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1" name="Shape 172"/>
          <p:cNvSpPr/>
          <p:nvPr/>
        </p:nvSpPr>
        <p:spPr>
          <a:xfrm>
            <a:off x="3972433" y="3626776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2" name="Shape 175"/>
          <p:cNvSpPr/>
          <p:nvPr/>
        </p:nvSpPr>
        <p:spPr>
          <a:xfrm>
            <a:off x="4620521" y="3021492"/>
            <a:ext cx="545096" cy="52033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3" name="Shape 175"/>
          <p:cNvSpPr/>
          <p:nvPr/>
        </p:nvSpPr>
        <p:spPr>
          <a:xfrm>
            <a:off x="4893069" y="4890119"/>
            <a:ext cx="545096" cy="52033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4" name="Shape 172"/>
          <p:cNvSpPr/>
          <p:nvPr/>
        </p:nvSpPr>
        <p:spPr>
          <a:xfrm>
            <a:off x="4162540" y="5054836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5" name="Shape 172"/>
          <p:cNvSpPr/>
          <p:nvPr/>
        </p:nvSpPr>
        <p:spPr>
          <a:xfrm>
            <a:off x="4912897" y="5776506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6" name="Shape 172"/>
          <p:cNvSpPr/>
          <p:nvPr/>
        </p:nvSpPr>
        <p:spPr>
          <a:xfrm>
            <a:off x="7498919" y="2715970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7" name="Shape 175"/>
          <p:cNvSpPr/>
          <p:nvPr/>
        </p:nvSpPr>
        <p:spPr>
          <a:xfrm>
            <a:off x="7806738" y="4863380"/>
            <a:ext cx="545096" cy="52033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8" name="Shape 172"/>
          <p:cNvSpPr/>
          <p:nvPr/>
        </p:nvSpPr>
        <p:spPr>
          <a:xfrm>
            <a:off x="8883618" y="4955482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59" name="Shape 172"/>
          <p:cNvSpPr/>
          <p:nvPr/>
        </p:nvSpPr>
        <p:spPr>
          <a:xfrm>
            <a:off x="7426524" y="5746346"/>
            <a:ext cx="380214" cy="368567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cxnSp>
        <p:nvCxnSpPr>
          <p:cNvPr id="61" name="直線接點 60"/>
          <p:cNvCxnSpPr>
            <a:stCxn id="50" idx="4"/>
            <a:endCxn id="52" idx="0"/>
          </p:cNvCxnSpPr>
          <p:nvPr/>
        </p:nvCxnSpPr>
        <p:spPr>
          <a:xfrm>
            <a:off x="4890455" y="2661520"/>
            <a:ext cx="2614" cy="3599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endCxn id="52" idx="2"/>
          </p:cNvCxnSpPr>
          <p:nvPr/>
        </p:nvCxnSpPr>
        <p:spPr>
          <a:xfrm>
            <a:off x="4265233" y="3026267"/>
            <a:ext cx="355288" cy="2553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51" idx="6"/>
            <a:endCxn id="52" idx="3"/>
          </p:cNvCxnSpPr>
          <p:nvPr/>
        </p:nvCxnSpPr>
        <p:spPr>
          <a:xfrm flipV="1">
            <a:off x="4352647" y="3465621"/>
            <a:ext cx="347701" cy="3454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endCxn id="4" idx="1"/>
          </p:cNvCxnSpPr>
          <p:nvPr/>
        </p:nvCxnSpPr>
        <p:spPr>
          <a:xfrm>
            <a:off x="5103004" y="3429254"/>
            <a:ext cx="1117029" cy="55475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>
            <a:endCxn id="58" idx="2"/>
          </p:cNvCxnSpPr>
          <p:nvPr/>
        </p:nvCxnSpPr>
        <p:spPr>
          <a:xfrm>
            <a:off x="8331971" y="5131978"/>
            <a:ext cx="551647" cy="77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>
            <a:stCxn id="4" idx="7"/>
          </p:cNvCxnSpPr>
          <p:nvPr/>
        </p:nvCxnSpPr>
        <p:spPr>
          <a:xfrm flipV="1">
            <a:off x="6743461" y="3066260"/>
            <a:ext cx="838766" cy="91775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>
            <a:endCxn id="55" idx="0"/>
          </p:cNvCxnSpPr>
          <p:nvPr/>
        </p:nvCxnSpPr>
        <p:spPr>
          <a:xfrm>
            <a:off x="5103004" y="5410449"/>
            <a:ext cx="0" cy="36605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>
            <a:endCxn id="53" idx="2"/>
          </p:cNvCxnSpPr>
          <p:nvPr/>
        </p:nvCxnSpPr>
        <p:spPr>
          <a:xfrm flipV="1">
            <a:off x="4532504" y="5150284"/>
            <a:ext cx="360565" cy="715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>
            <a:endCxn id="4" idx="3"/>
          </p:cNvCxnSpPr>
          <p:nvPr/>
        </p:nvCxnSpPr>
        <p:spPr>
          <a:xfrm flipV="1">
            <a:off x="5348769" y="4509834"/>
            <a:ext cx="871264" cy="44195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>
            <a:endCxn id="57" idx="2"/>
          </p:cNvCxnSpPr>
          <p:nvPr/>
        </p:nvCxnSpPr>
        <p:spPr>
          <a:xfrm>
            <a:off x="6805247" y="4355400"/>
            <a:ext cx="1001491" cy="7681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>
            <a:endCxn id="57" idx="3"/>
          </p:cNvCxnSpPr>
          <p:nvPr/>
        </p:nvCxnSpPr>
        <p:spPr>
          <a:xfrm flipV="1">
            <a:off x="7642308" y="5307509"/>
            <a:ext cx="244257" cy="4469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72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My Research Ideas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687513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Problem definition, and the importance of this problem.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Survey of previous solutions, and why you want to propose a new solution.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Architecture of your system.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Performance measurement.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Conclusions and future work.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124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/>
              <a:t>Performance measurement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PDR Result of </a:t>
            </a:r>
            <a:r>
              <a:rPr kumimoji="1" lang="en-US" altLang="zh-TW" dirty="0" err="1"/>
              <a:t>Dearpartment</a:t>
            </a:r>
            <a:r>
              <a:rPr kumimoji="1" lang="en-US" altLang="zh-TW" dirty="0"/>
              <a:t> of CSIE  with 1 Hop  </a:t>
            </a:r>
            <a:endParaRPr kumimoji="1" lang="zh-TW" altLang="en-US" dirty="0"/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25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" y="3012671"/>
            <a:ext cx="12180301" cy="5276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" y="4323608"/>
            <a:ext cx="12073841" cy="8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01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Performance measurement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0702" y="5957265"/>
            <a:ext cx="9052354" cy="900735"/>
          </a:xfrm>
        </p:spPr>
        <p:txBody>
          <a:bodyPr/>
          <a:lstStyle/>
          <a:p>
            <a:r>
              <a:rPr kumimoji="1" lang="en-US" altLang="zh-TW" dirty="0" smtClean="0"/>
              <a:t>PDR Result of </a:t>
            </a:r>
            <a:r>
              <a:rPr kumimoji="1" lang="en-US" altLang="zh-TW" dirty="0" err="1" smtClean="0"/>
              <a:t>Dearpartment</a:t>
            </a:r>
            <a:r>
              <a:rPr kumimoji="1" lang="en-US" altLang="zh-TW" dirty="0" smtClean="0"/>
              <a:t> of CSIE  with 1 Hop  </a:t>
            </a:r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5240"/>
            <a:ext cx="12196303" cy="436536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470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My Research Ideas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687513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Problem definition, and the importance of this problem.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Survey of previous solutions, and why you want to propose a new solution.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Architecture of your system.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Performance measurement.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Conclusions and future work.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08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Conclusions and future work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687513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I have to finish my experiment and measurement first.</a:t>
            </a:r>
          </a:p>
          <a:p>
            <a:pPr>
              <a:lnSpc>
                <a:spcPct val="150000"/>
              </a:lnSpc>
            </a:pPr>
            <a:r>
              <a:rPr kumimoji="1" lang="en-US" altLang="zh-TW" dirty="0" smtClean="0"/>
              <a:t>My expect conclusion is </a:t>
            </a:r>
            <a:r>
              <a:rPr kumimoji="1" lang="en-US" altLang="zh-TW" dirty="0" err="1" smtClean="0"/>
              <a:t>LoRa</a:t>
            </a:r>
            <a:r>
              <a:rPr kumimoji="1" lang="en-US" altLang="zh-TW" dirty="0" smtClean="0"/>
              <a:t> cluster network not only increase communication range but also reduce some device power consumption in the same PDR.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53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569043" y="2307538"/>
            <a:ext cx="4623487" cy="2091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13800" dirty="0" smtClean="0"/>
              <a:t>Q &amp; A</a:t>
            </a:r>
            <a:endParaRPr kumimoji="1" lang="zh-TW" altLang="en-US" sz="13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106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What’s </a:t>
            </a:r>
            <a:r>
              <a:rPr lang="en-US" altLang="zh-TW" sz="5400" dirty="0" err="1" smtClean="0"/>
              <a:t>LoRa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9461"/>
            <a:ext cx="10515600" cy="5167312"/>
          </a:xfrm>
        </p:spPr>
        <p:txBody>
          <a:bodyPr>
            <a:normAutofit lnSpcReduction="10000"/>
          </a:bodyPr>
          <a:lstStyle/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err="1">
                <a:latin typeface="Calibri" charset="0"/>
                <a:ea typeface="Calibri" charset="0"/>
                <a:cs typeface="Calibri" charset="0"/>
                <a:sym typeface="Helvetica"/>
              </a:rPr>
              <a:t>LoRa</a:t>
            </a:r>
            <a:r>
              <a:rPr lang="en-US" altLang="zh-TW" sz="3000" dirty="0">
                <a:latin typeface="Calibri" charset="0"/>
                <a:ea typeface="Calibri" charset="0"/>
                <a:cs typeface="Calibri" charset="0"/>
                <a:sym typeface="Helvetica"/>
              </a:rPr>
              <a:t>® (</a:t>
            </a:r>
            <a:r>
              <a:rPr lang="en-US" altLang="zh-TW" sz="3000" dirty="0">
                <a:solidFill>
                  <a:srgbClr val="FF26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Lo</a:t>
            </a:r>
            <a:r>
              <a:rPr lang="en-US" altLang="zh-TW" sz="3000" dirty="0">
                <a:latin typeface="Calibri" charset="0"/>
                <a:ea typeface="Calibri" charset="0"/>
                <a:cs typeface="Calibri" charset="0"/>
                <a:sym typeface="Helvetica"/>
              </a:rPr>
              <a:t>ng </a:t>
            </a:r>
            <a:r>
              <a:rPr lang="en-US" altLang="zh-TW" sz="3000" dirty="0">
                <a:solidFill>
                  <a:srgbClr val="FF26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Ra</a:t>
            </a:r>
            <a:r>
              <a:rPr lang="en-US" altLang="zh-TW" sz="3000" dirty="0">
                <a:latin typeface="Calibri" charset="0"/>
                <a:ea typeface="Calibri" charset="0"/>
                <a:cs typeface="Calibri" charset="0"/>
                <a:sym typeface="Helvetica"/>
              </a:rPr>
              <a:t>nge) is the wireless modulation to create the long range communication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.</a:t>
            </a:r>
            <a:endParaRPr lang="zh-TW" altLang="en-US" sz="3000" dirty="0" smtClean="0">
              <a:latin typeface="Calibri" charset="0"/>
              <a:ea typeface="Calibri" charset="0"/>
              <a:cs typeface="Calibri" charset="0"/>
              <a:sym typeface="Helvetica"/>
            </a:endParaRP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err="1" smtClean="0">
                <a:latin typeface="Calibri" charset="0"/>
                <a:ea typeface="Calibri" charset="0"/>
                <a:cs typeface="Calibri" charset="0"/>
                <a:sym typeface="Helvetica"/>
              </a:rPr>
              <a:t>LoRaWAN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use </a:t>
            </a:r>
            <a:r>
              <a:rPr lang="en-US" altLang="zh-TW" sz="3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Unlicensed Band</a:t>
            </a: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err="1" smtClean="0">
                <a:latin typeface="Calibri" charset="0"/>
                <a:ea typeface="Calibri" charset="0"/>
                <a:cs typeface="Calibri" charset="0"/>
                <a:sym typeface="Helvetica"/>
              </a:rPr>
              <a:t>LoRa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network advantages:</a:t>
            </a:r>
            <a:endParaRPr lang="en-US" altLang="zh-TW" dirty="0" smtClean="0">
              <a:latin typeface="Calibri" charset="0"/>
              <a:ea typeface="Calibri" charset="0"/>
              <a:cs typeface="Calibri" charset="0"/>
              <a:sym typeface="Helvetica"/>
            </a:endParaRPr>
          </a:p>
          <a:p>
            <a:pPr marL="802921" lvl="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Long range</a:t>
            </a:r>
          </a:p>
          <a:p>
            <a:pPr marL="802921" lvl="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Low power Consumption</a:t>
            </a:r>
          </a:p>
          <a:p>
            <a:pPr marL="457200" lvl="1" indent="0" defTabSz="457200">
              <a:lnSpc>
                <a:spcPct val="200000"/>
              </a:lnSpc>
              <a:spcBef>
                <a:spcPts val="0"/>
              </a:spcBef>
              <a:buNone/>
              <a:defRPr>
                <a:latin typeface="+mj-lt"/>
                <a:ea typeface="+mj-ea"/>
                <a:cs typeface="+mj-cs"/>
                <a:sym typeface="Helvetica"/>
              </a:defRPr>
            </a:pPr>
            <a:endParaRPr lang="zh-TW" altLang="en-US" dirty="0" smtClean="0">
              <a:latin typeface="Calibri" charset="0"/>
              <a:ea typeface="Calibri" charset="0"/>
              <a:cs typeface="Calibri" charset="0"/>
              <a:sym typeface="Helvetica"/>
            </a:endParaRP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endParaRPr lang="en-US" altLang="zh-TW" dirty="0">
              <a:latin typeface="Calibri" charset="0"/>
              <a:ea typeface="Calibri" charset="0"/>
              <a:cs typeface="Calibri" charset="0"/>
              <a:sym typeface="Helvetic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658599" y="6366740"/>
            <a:ext cx="443345" cy="365125"/>
          </a:xfrm>
        </p:spPr>
        <p:txBody>
          <a:bodyPr/>
          <a:lstStyle/>
          <a:p>
            <a:fld id="{3241600B-7DC5-4296-9AB8-6FD4E929ABBE}" type="slidenum">
              <a:rPr lang="zh-TW" altLang="en-US" sz="2600" smtClean="0">
                <a:solidFill>
                  <a:schemeClr val="tx1"/>
                </a:solidFill>
              </a:rPr>
              <a:t>3</a:t>
            </a:fld>
            <a:endParaRPr lang="zh-TW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Hat </a:t>
            </a:r>
            <a:r>
              <a:rPr lang="en-US" altLang="zh-TW" sz="5400" dirty="0" err="1" smtClean="0"/>
              <a:t>Yai</a:t>
            </a:r>
            <a:r>
              <a:rPr lang="en-US" altLang="zh-TW" sz="5400" dirty="0" smtClean="0"/>
              <a:t> </a:t>
            </a:r>
            <a:r>
              <a:rPr lang="zh-TW" altLang="en-US" sz="5400" dirty="0" smtClean="0"/>
              <a:t>合艾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72" y="39609"/>
            <a:ext cx="3967163" cy="681839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5127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6245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5400" b="1" dirty="0"/>
              <a:t>Prof. Dr. </a:t>
            </a:r>
            <a:r>
              <a:rPr lang="en-US" altLang="zh-TW" sz="5400" b="1" dirty="0" err="1"/>
              <a:t>Sinchai</a:t>
            </a:r>
            <a:r>
              <a:rPr lang="en-US" altLang="zh-TW" sz="5400" b="1" dirty="0"/>
              <a:t> </a:t>
            </a:r>
            <a:r>
              <a:rPr lang="en-US" altLang="zh-TW" sz="5400" b="1" dirty="0" err="1"/>
              <a:t>Kamolphiwong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390" y="1413167"/>
            <a:ext cx="4083625" cy="544483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08586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1</a:t>
            </a:r>
            <a:r>
              <a:rPr lang="zh-TW" altLang="en-US" dirty="0" smtClean="0"/>
              <a:t> 道地泰式餐廳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1690773"/>
            <a:ext cx="6888082" cy="5167227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61930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1 PSU</a:t>
            </a:r>
            <a:r>
              <a:rPr lang="zh-TW" altLang="en-US" dirty="0" smtClean="0"/>
              <a:t>中空拍像南瓜的建築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690688"/>
            <a:ext cx="6888196" cy="516731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81431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2</a:t>
            </a:r>
            <a:r>
              <a:rPr lang="zh-TW" altLang="en-US" dirty="0" smtClean="0"/>
              <a:t> 有名的雕像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20" y="0"/>
            <a:ext cx="5083466" cy="6776426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66994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2</a:t>
            </a:r>
            <a:r>
              <a:rPr lang="zh-TW" altLang="en-US" dirty="0" smtClean="0"/>
              <a:t> </a:t>
            </a:r>
            <a:r>
              <a:rPr lang="en-US" altLang="zh-TW" dirty="0" smtClean="0"/>
              <a:t>PSU</a:t>
            </a:r>
            <a:r>
              <a:rPr lang="zh-TW" altLang="en-US" dirty="0" smtClean="0"/>
              <a:t>的學生宿舍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53" y="1690688"/>
            <a:ext cx="6888195" cy="516731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14290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2</a:t>
            </a:r>
            <a:r>
              <a:rPr lang="zh-TW" altLang="en-US" dirty="0" smtClean="0"/>
              <a:t> </a:t>
            </a:r>
            <a:r>
              <a:rPr lang="en-US" altLang="zh-TW" dirty="0" smtClean="0"/>
              <a:t>PSU</a:t>
            </a:r>
            <a:r>
              <a:rPr lang="zh-TW" altLang="en-US" dirty="0" smtClean="0"/>
              <a:t>裡的湖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6" y="1698060"/>
            <a:ext cx="6878368" cy="515994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15894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2</a:t>
            </a:r>
            <a:r>
              <a:rPr lang="zh-TW" altLang="en-US" dirty="0" smtClean="0"/>
              <a:t> 宋卡府</a:t>
            </a:r>
            <a:r>
              <a:rPr lang="en-US" altLang="zh-TW" dirty="0" smtClean="0"/>
              <a:t>--</a:t>
            </a:r>
            <a:r>
              <a:rPr lang="zh-TW" altLang="en-US" dirty="0" smtClean="0"/>
              <a:t>臥佛寺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07" y="1384409"/>
            <a:ext cx="7298121" cy="547359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4349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2</a:t>
            </a:r>
            <a:r>
              <a:rPr lang="zh-TW" altLang="en-US" dirty="0" smtClean="0"/>
              <a:t>  大佛山上看夕陽＆合艾市區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紅色圈圈裡是</a:t>
            </a:r>
            <a:r>
              <a:rPr lang="en-US" altLang="zh-TW" dirty="0" smtClean="0"/>
              <a:t>PSU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91339"/>
            <a:ext cx="6959879" cy="521990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38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83724" y="4672717"/>
            <a:ext cx="2017986" cy="1072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795135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泰式麥當勞叔叔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14" y="282313"/>
            <a:ext cx="4850586" cy="646744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3037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5067529" y="3390281"/>
            <a:ext cx="886272" cy="886272"/>
          </a:xfrm>
          <a:prstGeom prst="ellipse">
            <a:avLst/>
          </a:prstGeom>
          <a:gradFill>
            <a:gsLst>
              <a:gs pos="0">
                <a:srgbClr val="CE2100"/>
              </a:gs>
              <a:gs pos="100000">
                <a:schemeClr val="accent5">
                  <a:hueOff val="-477027"/>
                  <a:satOff val="5825"/>
                  <a:lumOff val="41095"/>
                </a:schemeClr>
              </a:gs>
            </a:gsLst>
            <a:lin ang="16200000"/>
          </a:gradFill>
          <a:ln>
            <a:solidFill>
              <a:srgbClr val="C82101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6" name="Shape 166"/>
          <p:cNvSpPr/>
          <p:nvPr/>
        </p:nvSpPr>
        <p:spPr>
          <a:xfrm>
            <a:off x="5213561" y="1888592"/>
            <a:ext cx="594208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7" name="Shape 167"/>
          <p:cNvSpPr/>
          <p:nvPr/>
        </p:nvSpPr>
        <p:spPr>
          <a:xfrm>
            <a:off x="6502391" y="2289152"/>
            <a:ext cx="594207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8" name="Shape 168"/>
          <p:cNvSpPr/>
          <p:nvPr/>
        </p:nvSpPr>
        <p:spPr>
          <a:xfrm>
            <a:off x="7047632" y="3532930"/>
            <a:ext cx="594208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69" name="Shape 169"/>
          <p:cNvSpPr/>
          <p:nvPr/>
        </p:nvSpPr>
        <p:spPr>
          <a:xfrm>
            <a:off x="6505838" y="4776706"/>
            <a:ext cx="594207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70" name="Shape 170"/>
          <p:cNvSpPr/>
          <p:nvPr/>
        </p:nvSpPr>
        <p:spPr>
          <a:xfrm>
            <a:off x="5213561" y="5177267"/>
            <a:ext cx="594208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71" name="Shape 171"/>
          <p:cNvSpPr/>
          <p:nvPr/>
        </p:nvSpPr>
        <p:spPr>
          <a:xfrm>
            <a:off x="3921284" y="4776706"/>
            <a:ext cx="594208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72" name="Shape 172"/>
          <p:cNvSpPr/>
          <p:nvPr/>
        </p:nvSpPr>
        <p:spPr>
          <a:xfrm>
            <a:off x="3379490" y="3532930"/>
            <a:ext cx="594208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73" name="Shape 173"/>
          <p:cNvSpPr/>
          <p:nvPr/>
        </p:nvSpPr>
        <p:spPr>
          <a:xfrm>
            <a:off x="3924733" y="2289152"/>
            <a:ext cx="594207" cy="600976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74" name="Shape 174"/>
          <p:cNvSpPr/>
          <p:nvPr/>
        </p:nvSpPr>
        <p:spPr>
          <a:xfrm>
            <a:off x="1003571" y="5398235"/>
            <a:ext cx="307244" cy="301553"/>
          </a:xfrm>
          <a:prstGeom prst="ellipse">
            <a:avLst/>
          </a:prstGeom>
          <a:gradFill>
            <a:gsLst>
              <a:gs pos="0">
                <a:srgbClr val="CE2100"/>
              </a:gs>
              <a:gs pos="100000">
                <a:schemeClr val="accent5">
                  <a:hueOff val="-477027"/>
                  <a:satOff val="5825"/>
                  <a:lumOff val="41095"/>
                </a:schemeClr>
              </a:gs>
            </a:gsLst>
            <a:lin ang="16200000"/>
          </a:gradFill>
          <a:ln>
            <a:solidFill>
              <a:srgbClr val="C82101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75" name="Shape 175"/>
          <p:cNvSpPr/>
          <p:nvPr/>
        </p:nvSpPr>
        <p:spPr>
          <a:xfrm>
            <a:off x="1000223" y="5915068"/>
            <a:ext cx="313940" cy="308249"/>
          </a:xfrm>
          <a:prstGeom prst="ellipse">
            <a:avLst/>
          </a:prstGeom>
          <a:solidFill>
            <a:srgbClr val="31CFD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266"/>
          </a:p>
        </p:txBody>
      </p:sp>
      <p:sp>
        <p:nvSpPr>
          <p:cNvPr id="176" name="Shape 176"/>
          <p:cNvSpPr/>
          <p:nvPr/>
        </p:nvSpPr>
        <p:spPr>
          <a:xfrm>
            <a:off x="1504122" y="5377682"/>
            <a:ext cx="853632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5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1758"/>
              <a:t>Gateway</a:t>
            </a:r>
          </a:p>
        </p:txBody>
      </p:sp>
      <p:sp>
        <p:nvSpPr>
          <p:cNvPr id="177" name="Shape 177"/>
          <p:cNvSpPr/>
          <p:nvPr/>
        </p:nvSpPr>
        <p:spPr>
          <a:xfrm>
            <a:off x="1485809" y="5897863"/>
            <a:ext cx="878447" cy="342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5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1758" dirty="0"/>
              <a:t>Endnode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4294967295"/>
          </p:nvPr>
        </p:nvSpPr>
        <p:spPr>
          <a:xfrm>
            <a:off x="11783101" y="6447451"/>
            <a:ext cx="284399" cy="3036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600">
                <a:solidFill>
                  <a:schemeClr val="tx1"/>
                </a:solidFill>
              </a:rPr>
              <a:t>4</a:t>
            </a:fld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982603" y="3863862"/>
            <a:ext cx="1072674" cy="1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80" name="Shape 180"/>
          <p:cNvSpPr/>
          <p:nvPr/>
        </p:nvSpPr>
        <p:spPr>
          <a:xfrm>
            <a:off x="5986918" y="3833417"/>
            <a:ext cx="1072674" cy="1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81" name="Shape 181"/>
          <p:cNvSpPr/>
          <p:nvPr/>
        </p:nvSpPr>
        <p:spPr>
          <a:xfrm flipV="1">
            <a:off x="5862571" y="2797447"/>
            <a:ext cx="755056" cy="755056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82" name="Shape 182"/>
          <p:cNvSpPr/>
          <p:nvPr/>
        </p:nvSpPr>
        <p:spPr>
          <a:xfrm flipV="1">
            <a:off x="4415618" y="4105833"/>
            <a:ext cx="755056" cy="755055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83" name="Shape 183"/>
          <p:cNvSpPr/>
          <p:nvPr/>
        </p:nvSpPr>
        <p:spPr>
          <a:xfrm>
            <a:off x="4415618" y="2781775"/>
            <a:ext cx="755056" cy="755056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84" name="Shape 184"/>
          <p:cNvSpPr/>
          <p:nvPr/>
        </p:nvSpPr>
        <p:spPr>
          <a:xfrm>
            <a:off x="5855475" y="4114331"/>
            <a:ext cx="755055" cy="755055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85" name="Shape 185"/>
          <p:cNvSpPr/>
          <p:nvPr/>
        </p:nvSpPr>
        <p:spPr>
          <a:xfrm flipV="1">
            <a:off x="5510665" y="2494476"/>
            <a:ext cx="1" cy="892969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186" name="Shape 186"/>
          <p:cNvSpPr/>
          <p:nvPr/>
        </p:nvSpPr>
        <p:spPr>
          <a:xfrm flipV="1">
            <a:off x="5510665" y="4279902"/>
            <a:ext cx="1" cy="892969"/>
          </a:xfrm>
          <a:prstGeom prst="line">
            <a:avLst/>
          </a:prstGeom>
          <a:ln w="50800">
            <a:solidFill>
              <a:srgbClr val="59D0D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2145" tIns="32145" rIns="32145" bIns="32145"/>
          <a:lstStyle/>
          <a:p>
            <a:endParaRPr sz="1266"/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/>
              <a:t>Star Topology</a:t>
            </a:r>
            <a:endParaRPr lang="zh-TW" altLang="en-US" sz="5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82603" y="2120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1378944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4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4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4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4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4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4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 advAuto="0"/>
      <p:bldP spid="180" grpId="0" animBg="1" advAuto="0"/>
      <p:bldP spid="181" grpId="0" animBg="1" advAuto="0"/>
      <p:bldP spid="182" grpId="0" animBg="1" advAuto="0"/>
      <p:bldP spid="183" grpId="0" animBg="1" advAuto="0"/>
      <p:bldP spid="184" grpId="0" animBg="1" advAuto="0"/>
      <p:bldP spid="185" grpId="0" animBg="1" advAuto="0"/>
      <p:bldP spid="186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4917" cy="1325563"/>
          </a:xfrm>
        </p:spPr>
        <p:txBody>
          <a:bodyPr/>
          <a:lstStyle/>
          <a:p>
            <a:r>
              <a:rPr lang="en-US" altLang="zh-TW" dirty="0" smtClean="0"/>
              <a:t>Day 2</a:t>
            </a:r>
            <a:r>
              <a:rPr lang="zh-TW" altLang="en-US" dirty="0" smtClean="0"/>
              <a:t> 晚餐吃泰國很有名的</a:t>
            </a:r>
            <a:r>
              <a:rPr lang="en-US" altLang="zh-TW" dirty="0" smtClean="0"/>
              <a:t>Dim Sum</a:t>
            </a:r>
            <a:r>
              <a:rPr lang="zh-TW" altLang="en-US" dirty="0" smtClean="0"/>
              <a:t>＆肉骨茶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709037"/>
            <a:ext cx="6865284" cy="514896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31155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Day 3</a:t>
            </a:r>
            <a:r>
              <a:rPr lang="zh-TW" altLang="en-US" dirty="0" smtClean="0"/>
              <a:t> 中午吃了很特別的泰北菜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2" y="1667294"/>
            <a:ext cx="6920941" cy="519070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8676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Mesh Topology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kumimoji="1" lang="en-US" altLang="zh-TW" dirty="0" smtClean="0">
                <a:latin typeface="Calibri" charset="0"/>
                <a:ea typeface="Calibri" charset="0"/>
                <a:cs typeface="Calibri" charset="0"/>
              </a:rPr>
              <a:t>Advantage</a:t>
            </a:r>
          </a:p>
          <a:p>
            <a:pPr lvl="1">
              <a:lnSpc>
                <a:spcPct val="160000"/>
              </a:lnSpc>
            </a:pPr>
            <a:r>
              <a:rPr kumimoji="1" lang="en-US" altLang="zh-TW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Increase the range</a:t>
            </a:r>
          </a:p>
          <a:p>
            <a:pPr>
              <a:lnSpc>
                <a:spcPct val="160000"/>
              </a:lnSpc>
            </a:pPr>
            <a:r>
              <a:rPr kumimoji="1" lang="en-US" altLang="zh-TW" dirty="0" smtClean="0">
                <a:latin typeface="Calibri" charset="0"/>
                <a:ea typeface="Calibri" charset="0"/>
                <a:cs typeface="Calibri" charset="0"/>
              </a:rPr>
              <a:t>Disadvantage</a:t>
            </a:r>
          </a:p>
          <a:p>
            <a:pPr lvl="1">
              <a:lnSpc>
                <a:spcPct val="160000"/>
              </a:lnSpc>
            </a:pPr>
            <a:r>
              <a:rPr kumimoji="1" lang="en-US" altLang="zh-TW" sz="2800" dirty="0" smtClean="0">
                <a:latin typeface="Calibri" charset="0"/>
                <a:ea typeface="Calibri" charset="0"/>
                <a:cs typeface="Calibri" charset="0"/>
              </a:rPr>
              <a:t>Add complexity</a:t>
            </a:r>
          </a:p>
          <a:p>
            <a:pPr lvl="1">
              <a:lnSpc>
                <a:spcPct val="160000"/>
              </a:lnSpc>
            </a:pPr>
            <a:r>
              <a:rPr kumimoji="1" lang="en-US" altLang="zh-TW" sz="2800" dirty="0" smtClean="0">
                <a:latin typeface="Calibri" charset="0"/>
                <a:ea typeface="Calibri" charset="0"/>
                <a:cs typeface="Calibri" charset="0"/>
              </a:rPr>
              <a:t>Reduce Battery lifetime</a:t>
            </a:r>
          </a:p>
          <a:p>
            <a:pPr lvl="1"/>
            <a:endParaRPr kumimoji="1"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001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833735" y="41767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LoRaWAN Architecture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4294967295"/>
          </p:nvPr>
        </p:nvSpPr>
        <p:spPr>
          <a:xfrm>
            <a:off x="11677876" y="6411760"/>
            <a:ext cx="430997" cy="3631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2600">
                <a:solidFill>
                  <a:schemeClr val="tx1"/>
                </a:solidFill>
              </a:rPr>
              <a:t>6</a:t>
            </a:fld>
            <a:endParaRPr sz="2600" dirty="0">
              <a:solidFill>
                <a:schemeClr val="tx1"/>
              </a:solidFill>
            </a:endParaRPr>
          </a:p>
        </p:txBody>
      </p:sp>
      <p:pic>
        <p:nvPicPr>
          <p:cNvPr id="16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822" y="1819824"/>
            <a:ext cx="8958356" cy="44506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8464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Class A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64213"/>
            <a:ext cx="10058400" cy="488550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1538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400" dirty="0" smtClean="0"/>
              <a:t>Class B</a:t>
            </a:r>
            <a:endParaRPr kumimoji="1"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30148"/>
            <a:ext cx="10058400" cy="504876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598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Preliminary Design </a:t>
            </a:r>
            <a:endParaRPr kumimoji="1"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38200" y="1301806"/>
            <a:ext cx="10515600" cy="5167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Gateway will broadcast </a:t>
            </a:r>
            <a:r>
              <a:rPr lang="en-US" altLang="zh-TW" sz="3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Helvetica"/>
              </a:rPr>
              <a:t>beacons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to invite other </a:t>
            </a:r>
            <a:r>
              <a:rPr lang="en-US" altLang="zh-TW" sz="3000" dirty="0" err="1" smtClean="0">
                <a:latin typeface="Calibri" charset="0"/>
                <a:ea typeface="Calibri" charset="0"/>
                <a:cs typeface="Calibri" charset="0"/>
                <a:sym typeface="Helvetica"/>
              </a:rPr>
              <a:t>LoRa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nodes to join the network.</a:t>
            </a: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err="1" smtClean="0">
                <a:latin typeface="Calibri" charset="0"/>
                <a:ea typeface="Calibri" charset="0"/>
                <a:cs typeface="Calibri" charset="0"/>
                <a:sym typeface="Helvetica"/>
              </a:rPr>
              <a:t>LoRa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nodes set the gateway as its network parent.</a:t>
            </a: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Gateway may query data from his children </a:t>
            </a:r>
            <a:r>
              <a:rPr lang="en-US" altLang="zh-TW" sz="3000" dirty="0" err="1" smtClean="0">
                <a:latin typeface="Calibri" charset="0"/>
                <a:ea typeface="Calibri" charset="0"/>
                <a:cs typeface="Calibri" charset="0"/>
                <a:sym typeface="Helvetica"/>
              </a:rPr>
              <a:t>LoRa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nodes, and the data messages reported from the </a:t>
            </a:r>
            <a:r>
              <a:rPr lang="en-US" altLang="zh-TW" sz="3000" dirty="0" err="1" smtClean="0">
                <a:latin typeface="Calibri" charset="0"/>
                <a:ea typeface="Calibri" charset="0"/>
                <a:cs typeface="Calibri" charset="0"/>
                <a:sym typeface="Helvetica"/>
              </a:rPr>
              <a:t>LoRa</a:t>
            </a:r>
            <a:r>
              <a:rPr lang="en-US" altLang="zh-TW" sz="3000" dirty="0" smtClean="0">
                <a:latin typeface="Calibri" charset="0"/>
                <a:ea typeface="Calibri" charset="0"/>
                <a:cs typeface="Calibri" charset="0"/>
                <a:sym typeface="Helvetica"/>
              </a:rPr>
              <a:t> node will act as a beacon for other nearby nodes .</a:t>
            </a:r>
            <a:endParaRPr lang="zh-TW" altLang="en-US" dirty="0" smtClean="0">
              <a:latin typeface="Calibri" charset="0"/>
              <a:ea typeface="Calibri" charset="0"/>
              <a:cs typeface="Calibri" charset="0"/>
              <a:sym typeface="Helvetica"/>
            </a:endParaRPr>
          </a:p>
          <a:p>
            <a:pPr marL="345721" indent="-345721" defTabSz="457200">
              <a:lnSpc>
                <a:spcPct val="200000"/>
              </a:lnSpc>
              <a:spcBef>
                <a:spcPts val="0"/>
              </a:spcBef>
              <a:defRPr>
                <a:latin typeface="+mj-lt"/>
                <a:ea typeface="+mj-ea"/>
                <a:cs typeface="+mj-cs"/>
                <a:sym typeface="Helvetica"/>
              </a:defRPr>
            </a:pPr>
            <a:endParaRPr lang="en-US" altLang="zh-TW" dirty="0">
              <a:latin typeface="Calibri" charset="0"/>
              <a:ea typeface="Calibri" charset="0"/>
              <a:cs typeface="Calibri" charset="0"/>
              <a:sym typeface="Helvetic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70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智慧農場" id="{691B3A6F-6EFA-C543-9DE5-A1CEF67A88CE}" vid="{B2388328-6414-AB44-98D0-8D9297D61E2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智慧農場</Template>
  <TotalTime>1506</TotalTime>
  <Words>941</Words>
  <Application>Microsoft Macintosh PowerPoint</Application>
  <PresentationFormat>寬螢幕</PresentationFormat>
  <Paragraphs>174</Paragraphs>
  <Slides>41</Slides>
  <Notes>3</Notes>
  <HiddenSlides>12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0" baseType="lpstr">
      <vt:lpstr>Arial Unicode MS</vt:lpstr>
      <vt:lpstr>Calibri</vt:lpstr>
      <vt:lpstr>Calibri Light</vt:lpstr>
      <vt:lpstr>GungsuhChe</vt:lpstr>
      <vt:lpstr>Helvetica</vt:lpstr>
      <vt:lpstr>Verdana</vt:lpstr>
      <vt:lpstr>新細明體</vt:lpstr>
      <vt:lpstr>Arial</vt:lpstr>
      <vt:lpstr>Office 佈景主題</vt:lpstr>
      <vt:lpstr>A LoRa Wireless Mesh Networking Module for Campus-Scale Monitoring</vt:lpstr>
      <vt:lpstr>Outline</vt:lpstr>
      <vt:lpstr>What’s LoRa</vt:lpstr>
      <vt:lpstr>Star Topology</vt:lpstr>
      <vt:lpstr>Mesh Topology</vt:lpstr>
      <vt:lpstr>LoRaWAN Architecture</vt:lpstr>
      <vt:lpstr>Class A</vt:lpstr>
      <vt:lpstr>Class B</vt:lpstr>
      <vt:lpstr>Preliminary Design </vt:lpstr>
      <vt:lpstr>PowerPoint 簡報</vt:lpstr>
      <vt:lpstr>PowerPoint 簡報</vt:lpstr>
      <vt:lpstr>PowerPoint 簡報</vt:lpstr>
      <vt:lpstr>Network Topology snapshot</vt:lpstr>
      <vt:lpstr>GW and Node deploy in experiment</vt:lpstr>
      <vt:lpstr> Package Delivery Ratio(PDR) Results</vt:lpstr>
      <vt:lpstr> Package Delivery Ratio(PDR) Results</vt:lpstr>
      <vt:lpstr>Conclusion</vt:lpstr>
      <vt:lpstr>My Research Ideas</vt:lpstr>
      <vt:lpstr>Problem definition</vt:lpstr>
      <vt:lpstr>My Research Ideas</vt:lpstr>
      <vt:lpstr>Survey of previous solutions </vt:lpstr>
      <vt:lpstr>My Research Ideas</vt:lpstr>
      <vt:lpstr>Architecture of my system</vt:lpstr>
      <vt:lpstr>My Research Ideas</vt:lpstr>
      <vt:lpstr>Performance measurement</vt:lpstr>
      <vt:lpstr>Performance measurement</vt:lpstr>
      <vt:lpstr>My Research Ideas</vt:lpstr>
      <vt:lpstr>Conclusions and future work</vt:lpstr>
      <vt:lpstr>PowerPoint 簡報</vt:lpstr>
      <vt:lpstr>Hat Yai 合艾</vt:lpstr>
      <vt:lpstr>Prof. Dr. Sinchai Kamolphiwong</vt:lpstr>
      <vt:lpstr>Day 1 道地泰式餐廳</vt:lpstr>
      <vt:lpstr>Day 1 PSU中空拍像南瓜的建築</vt:lpstr>
      <vt:lpstr>Day 2 有名的雕像</vt:lpstr>
      <vt:lpstr>Day 2 PSU的學生宿舍</vt:lpstr>
      <vt:lpstr>Day 2 PSU裡的湖</vt:lpstr>
      <vt:lpstr>Day 2 宋卡府--臥佛寺</vt:lpstr>
      <vt:lpstr>Day 2  大佛山上看夕陽＆合艾市區</vt:lpstr>
      <vt:lpstr>泰式麥當勞叔叔</vt:lpstr>
      <vt:lpstr>Day 2 晚餐吃泰國很有名的Dim Sum＆肉骨茶</vt:lpstr>
      <vt:lpstr>Day 3 中午吃了很特別的泰北菜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LoRa Wireless Mesh Networking Module for Campus-Scale Monitoring</dc:title>
  <dc:creator>Microsoft Office 使用者</dc:creator>
  <cp:lastModifiedBy>Microsoft Office 使用者</cp:lastModifiedBy>
  <cp:revision>177</cp:revision>
  <dcterms:created xsi:type="dcterms:W3CDTF">2017-07-15T05:46:41Z</dcterms:created>
  <dcterms:modified xsi:type="dcterms:W3CDTF">2017-07-19T03:08:25Z</dcterms:modified>
</cp:coreProperties>
</file>