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7" r:id="rId6"/>
    <p:sldId id="259" r:id="rId7"/>
    <p:sldId id="271" r:id="rId8"/>
    <p:sldId id="278" r:id="rId9"/>
    <p:sldId id="260" r:id="rId10"/>
    <p:sldId id="269" r:id="rId11"/>
    <p:sldId id="279" r:id="rId12"/>
    <p:sldId id="261" r:id="rId13"/>
    <p:sldId id="270" r:id="rId14"/>
    <p:sldId id="272" r:id="rId15"/>
    <p:sldId id="262" r:id="rId16"/>
    <p:sldId id="263" r:id="rId17"/>
    <p:sldId id="266" r:id="rId18"/>
    <p:sldId id="276" r:id="rId19"/>
    <p:sldId id="273" r:id="rId20"/>
  </p:sldIdLst>
  <p:sldSz cx="12192000" cy="6858000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83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37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81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52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46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53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6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777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6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211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F4C22-C1C1-48B0-BE7B-C3542FE18FFC}" type="datetimeFigureOut">
              <a:rPr lang="zh-TW" altLang="en-US" smtClean="0"/>
              <a:t>2016/1/5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2EDE-2BAA-4BDA-A48A-A4F6368A7C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7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Request for Comments(RFC) 3489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TW" sz="6000" dirty="0" smtClean="0"/>
              <a:t>STUN - Simple Traversal of User Datagram Protocol (UDP)</a:t>
            </a:r>
          </a:p>
          <a:p>
            <a:r>
              <a:rPr lang="en-US" altLang="zh-TW" sz="6000" dirty="0" smtClean="0"/>
              <a:t>               Through Network Address Translators (NATs)</a:t>
            </a:r>
          </a:p>
          <a:p>
            <a:r>
              <a:rPr lang="zh-TW" altLang="en-US" sz="6000" dirty="0" smtClean="0"/>
              <a:t>江俊杰</a:t>
            </a:r>
            <a:endParaRPr lang="zh-TW" altLang="en-US" sz="6000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7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05219" y="58971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814513"/>
            <a:ext cx="96964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Port Restricted Cone NAT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19300"/>
            <a:ext cx="83629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1305219" y="594479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Port Restricted Cone NAT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32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Symmetric NAT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symmetric NAT is </a:t>
            </a:r>
            <a:r>
              <a:rPr lang="en-US" altLang="zh-TW" dirty="0">
                <a:solidFill>
                  <a:srgbClr val="FF0000"/>
                </a:solidFill>
              </a:rPr>
              <a:t>one where all requests </a:t>
            </a:r>
            <a:r>
              <a:rPr lang="en-US" altLang="zh-TW" dirty="0"/>
              <a:t>from the same internal IP address and </a:t>
            </a:r>
            <a:r>
              <a:rPr lang="en-US" altLang="zh-TW" dirty="0" smtClean="0"/>
              <a:t>port.</a:t>
            </a:r>
          </a:p>
          <a:p>
            <a:r>
              <a:rPr lang="en-US" altLang="zh-TW" dirty="0" smtClean="0"/>
              <a:t>To </a:t>
            </a:r>
            <a:r>
              <a:rPr lang="en-US" altLang="zh-TW" dirty="0"/>
              <a:t>a specific </a:t>
            </a:r>
            <a:r>
              <a:rPr lang="en-US" altLang="zh-TW" dirty="0">
                <a:solidFill>
                  <a:srgbClr val="FF0000"/>
                </a:solidFill>
              </a:rPr>
              <a:t>destination IP address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port</a:t>
            </a:r>
            <a:r>
              <a:rPr lang="en-US" altLang="zh-TW" dirty="0"/>
              <a:t>, are </a:t>
            </a:r>
            <a:r>
              <a:rPr lang="en-US" altLang="zh-TW" dirty="0">
                <a:solidFill>
                  <a:srgbClr val="FF0000"/>
                </a:solidFill>
              </a:rPr>
              <a:t>mapped to the same external IP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address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FF0000"/>
                </a:solidFill>
              </a:rPr>
              <a:t>port</a:t>
            </a:r>
            <a:r>
              <a:rPr lang="en-US" altLang="zh-TW" dirty="0"/>
              <a:t>. </a:t>
            </a:r>
            <a:endParaRPr lang="en-US" altLang="zh-TW" dirty="0" smtClean="0"/>
          </a:p>
          <a:p>
            <a:r>
              <a:rPr lang="en-US" altLang="zh-TW" dirty="0"/>
              <a:t>If the same host sends a packet with the </a:t>
            </a:r>
            <a:r>
              <a:rPr lang="en-US" altLang="zh-TW" dirty="0">
                <a:solidFill>
                  <a:srgbClr val="FF0000"/>
                </a:solidFill>
              </a:rPr>
              <a:t>same source address </a:t>
            </a:r>
            <a:r>
              <a:rPr lang="en-US" altLang="zh-TW" dirty="0"/>
              <a:t>and </a:t>
            </a:r>
            <a:r>
              <a:rPr lang="en-US" altLang="zh-TW" dirty="0">
                <a:solidFill>
                  <a:srgbClr val="FF0000"/>
                </a:solidFill>
              </a:rPr>
              <a:t>port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but to a different destination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a different mapping is used</a:t>
            </a:r>
            <a:r>
              <a:rPr lang="en-US" altLang="zh-TW" dirty="0"/>
              <a:t>.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7336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42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305219" y="59377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23938"/>
            <a:ext cx="10477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Symmetric NAT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70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9100"/>
            <a:ext cx="10515600" cy="4435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Symmetric NAT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47799"/>
            <a:ext cx="100488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 STUN 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</a:t>
            </a:r>
            <a:r>
              <a:rPr lang="en-US" altLang="zh-TW" dirty="0">
                <a:solidFill>
                  <a:srgbClr val="FF0000"/>
                </a:solidFill>
              </a:rPr>
              <a:t>protocol</a:t>
            </a:r>
            <a:r>
              <a:rPr lang="en-US" altLang="zh-TW" dirty="0"/>
              <a:t> is not a </a:t>
            </a:r>
            <a:r>
              <a:rPr lang="en-US" altLang="zh-TW" dirty="0">
                <a:solidFill>
                  <a:srgbClr val="FF0000"/>
                </a:solidFill>
              </a:rPr>
              <a:t>cure-all for the problems associated with NAT</a:t>
            </a:r>
            <a:r>
              <a:rPr lang="en-US" altLang="zh-TW" dirty="0"/>
              <a:t>. It </a:t>
            </a:r>
            <a:r>
              <a:rPr lang="en-US" altLang="zh-TW" dirty="0" smtClean="0"/>
              <a:t>does </a:t>
            </a:r>
            <a:r>
              <a:rPr lang="en-US" altLang="zh-TW" dirty="0"/>
              <a:t>not enable incoming TCP connections through NAT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It </a:t>
            </a:r>
            <a:r>
              <a:rPr lang="en-US" altLang="zh-TW" dirty="0">
                <a:solidFill>
                  <a:srgbClr val="FF0000"/>
                </a:solidFill>
              </a:rPr>
              <a:t>allows incoming UDP packets through NAT</a:t>
            </a:r>
            <a:r>
              <a:rPr lang="en-US" altLang="zh-TW" dirty="0"/>
              <a:t>, but only through a subset of existing NAT types.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2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45379"/>
            <a:ext cx="10515600" cy="41892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16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STUN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3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08" y="0"/>
            <a:ext cx="8820150" cy="6953250"/>
          </a:xfrm>
          <a:prstGeom prst="rect">
            <a:avLst/>
          </a:prstGeom>
        </p:spPr>
      </p:pic>
      <p:pic>
        <p:nvPicPr>
          <p:cNvPr id="6" name="Picture 3" descr="C:\Users\WIN7\Desktop\7021753-table-1-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0"/>
            <a:ext cx="4562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459736" y="2159490"/>
            <a:ext cx="3732264" cy="2634269"/>
          </a:xfrm>
        </p:spPr>
        <p:txBody>
          <a:bodyPr>
            <a:normAutofit/>
          </a:bodyPr>
          <a:lstStyle/>
          <a:p>
            <a:r>
              <a:rPr lang="en-US" altLang="zh-TW" dirty="0"/>
              <a:t>Testing NATs with STUN Algorithm</a:t>
            </a:r>
          </a:p>
        </p:txBody>
      </p:sp>
    </p:spTree>
    <p:extLst>
      <p:ext uri="{BB962C8B-B14F-4D97-AF65-F5344CB8AC3E}">
        <p14:creationId xmlns:p14="http://schemas.microsoft.com/office/powerpoint/2010/main" val="29687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7021753-table-1-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17" y="2173857"/>
            <a:ext cx="9221797" cy="300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/>
              <a:t>Testing NATs with STUN Algorithm</a:t>
            </a:r>
          </a:p>
        </p:txBody>
      </p:sp>
    </p:spTree>
    <p:extLst>
      <p:ext uri="{BB962C8B-B14F-4D97-AF65-F5344CB8AC3E}">
        <p14:creationId xmlns:p14="http://schemas.microsoft.com/office/powerpoint/2010/main" val="34863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Determining the type of NAT is important in many cases.  Depending </a:t>
            </a:r>
            <a:r>
              <a:rPr lang="en-US" altLang="zh-TW" dirty="0" smtClean="0"/>
              <a:t>on  </a:t>
            </a:r>
            <a:r>
              <a:rPr lang="en-US" altLang="zh-TW" dirty="0"/>
              <a:t>what the application wants to do, it may need to take the </a:t>
            </a:r>
            <a:r>
              <a:rPr lang="en-US" altLang="zh-TW" dirty="0" smtClean="0"/>
              <a:t>particular </a:t>
            </a:r>
            <a:r>
              <a:rPr lang="en-US" altLang="zh-TW" dirty="0" smtClean="0"/>
              <a:t> </a:t>
            </a:r>
            <a:r>
              <a:rPr lang="en-US" altLang="zh-TW" dirty="0"/>
              <a:t>behavior into </a:t>
            </a:r>
            <a:r>
              <a:rPr lang="en-US" altLang="zh-TW" dirty="0" smtClean="0"/>
              <a:t>account.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4980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0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NAT four type</a:t>
            </a:r>
          </a:p>
          <a:p>
            <a:pPr marL="0" indent="0">
              <a:buNone/>
            </a:pPr>
            <a:r>
              <a:rPr lang="en-US" altLang="zh-TW" dirty="0" smtClean="0"/>
              <a:t>      Full Cone NAT</a:t>
            </a:r>
          </a:p>
          <a:p>
            <a:pPr marL="0" indent="0">
              <a:buNone/>
            </a:pPr>
            <a:r>
              <a:rPr lang="en-US" altLang="zh-TW" dirty="0" smtClean="0"/>
              <a:t>      Restricted Cone NAT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 Port Restricted Cone NAT</a:t>
            </a:r>
          </a:p>
          <a:p>
            <a:pPr marL="0" indent="0">
              <a:buNone/>
            </a:pPr>
            <a:r>
              <a:rPr lang="en-US" altLang="zh-TW" dirty="0" smtClean="0"/>
              <a:t>      Symmetric NAT</a:t>
            </a:r>
          </a:p>
          <a:p>
            <a:r>
              <a:rPr lang="en-US" altLang="zh-TW" dirty="0" smtClean="0"/>
              <a:t>What is  STUN ?</a:t>
            </a:r>
          </a:p>
          <a:p>
            <a:r>
              <a:rPr lang="en-US" altLang="zh-TW" dirty="0"/>
              <a:t>Testing NATs with </a:t>
            </a:r>
            <a:r>
              <a:rPr lang="en-US" altLang="zh-TW" dirty="0" smtClean="0"/>
              <a:t>STUN Algorithm</a:t>
            </a:r>
          </a:p>
          <a:p>
            <a:r>
              <a:rPr lang="en-US" altLang="zh-TW" dirty="0"/>
              <a:t>Conclusion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3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Full Cone NAT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5869" y="2812850"/>
            <a:ext cx="106834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0"/>
              </a:rPr>
              <a:t>A full cone NAT is one where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0"/>
              </a:rPr>
              <a:t>all requests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0"/>
              </a:rPr>
              <a:t>from the same internal IP address and port are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0"/>
              </a:rPr>
              <a:t>mapped to the same external IP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</a:rPr>
              <a:t> 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0"/>
              </a:rPr>
              <a:t>address and port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zh-TW" altLang="zh-TW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815140" y="312737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 Full Cone NAT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843088"/>
            <a:ext cx="9544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881188"/>
            <a:ext cx="95535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815140" y="312737"/>
            <a:ext cx="100142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 Full Cone NAT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85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Restricted Cone NAT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10127"/>
            <a:ext cx="10515600" cy="435133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Sent </a:t>
            </a:r>
            <a:r>
              <a:rPr lang="en-US" altLang="zh-TW" dirty="0"/>
              <a:t>from the</a:t>
            </a:r>
            <a:r>
              <a:rPr lang="en-US" altLang="zh-TW" dirty="0">
                <a:solidFill>
                  <a:srgbClr val="FF0000"/>
                </a:solidFill>
              </a:rPr>
              <a:t> destination IP address</a:t>
            </a:r>
            <a:r>
              <a:rPr lang="en-US" altLang="zh-TW" dirty="0"/>
              <a:t> inside the packet will be </a:t>
            </a:r>
            <a:r>
              <a:rPr lang="en-US" altLang="zh-TW" dirty="0" smtClean="0">
                <a:solidFill>
                  <a:srgbClr val="FF0000"/>
                </a:solidFill>
              </a:rPr>
              <a:t>remembered</a:t>
            </a:r>
            <a:r>
              <a:rPr lang="en-US" altLang="zh-TW" dirty="0" smtClean="0"/>
              <a:t>, Only </a:t>
            </a:r>
            <a:r>
              <a:rPr lang="en-US" altLang="zh-TW" dirty="0"/>
              <a:t>those </a:t>
            </a:r>
            <a:r>
              <a:rPr lang="en-US" altLang="zh-TW" dirty="0">
                <a:solidFill>
                  <a:srgbClr val="FF0000"/>
                </a:solidFill>
              </a:rPr>
              <a:t>who receive these packets into the NAT </a:t>
            </a:r>
            <a:r>
              <a:rPr lang="en-US" altLang="zh-TW" dirty="0"/>
              <a:t>address can </a:t>
            </a:r>
            <a:r>
              <a:rPr lang="en-US" altLang="zh-TW" dirty="0">
                <a:solidFill>
                  <a:srgbClr val="FF0000"/>
                </a:solidFill>
              </a:rPr>
              <a:t>send </a:t>
            </a:r>
            <a:r>
              <a:rPr lang="en-US" altLang="zh-TW" dirty="0" smtClean="0">
                <a:solidFill>
                  <a:srgbClr val="FF0000"/>
                </a:solidFill>
              </a:rPr>
              <a:t>packets</a:t>
            </a:r>
            <a:r>
              <a:rPr lang="en-US" altLang="zh-TW" dirty="0" smtClean="0"/>
              <a:t>, Sent </a:t>
            </a:r>
            <a:r>
              <a:rPr lang="en-US" altLang="zh-TW" dirty="0"/>
              <a:t>here by other incoming packets, </a:t>
            </a:r>
            <a:r>
              <a:rPr lang="en-US" altLang="zh-TW" dirty="0">
                <a:solidFill>
                  <a:srgbClr val="FF0000"/>
                </a:solidFill>
              </a:rPr>
              <a:t>will be </a:t>
            </a:r>
            <a:r>
              <a:rPr lang="en-US" altLang="zh-TW" dirty="0" smtClean="0">
                <a:solidFill>
                  <a:srgbClr val="FF0000"/>
                </a:solidFill>
              </a:rPr>
              <a:t>block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0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990725"/>
            <a:ext cx="97440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 Restricted Cone NAT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33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3" y="1914526"/>
            <a:ext cx="9677286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 Restricted Cone NAT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225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Port Restricted Cone NAT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Restricted </a:t>
            </a:r>
            <a:r>
              <a:rPr lang="en-US" altLang="zh-TW" dirty="0"/>
              <a:t>Cone A port restricted cone NAT is like a restricted cone NAT, but the </a:t>
            </a:r>
            <a:r>
              <a:rPr lang="en-US" altLang="zh-TW" dirty="0">
                <a:solidFill>
                  <a:srgbClr val="FF0000"/>
                </a:solidFill>
              </a:rPr>
              <a:t>restriction includes port </a:t>
            </a:r>
            <a:r>
              <a:rPr lang="en-US" altLang="zh-TW" dirty="0" smtClean="0">
                <a:solidFill>
                  <a:srgbClr val="FF0000"/>
                </a:solidFill>
              </a:rPr>
              <a:t>numbers</a:t>
            </a:r>
            <a:r>
              <a:rPr lang="en-US" altLang="zh-TW" dirty="0" smtClean="0"/>
              <a:t>, An </a:t>
            </a:r>
            <a:r>
              <a:rPr lang="en-US" altLang="zh-TW" dirty="0">
                <a:solidFill>
                  <a:srgbClr val="FF0000"/>
                </a:solidFill>
              </a:rPr>
              <a:t>external host </a:t>
            </a:r>
            <a:r>
              <a:rPr lang="en-US" altLang="zh-TW" dirty="0"/>
              <a:t>can send a packet, with </a:t>
            </a:r>
            <a:r>
              <a:rPr lang="en-US" altLang="zh-TW" dirty="0">
                <a:solidFill>
                  <a:srgbClr val="FF0000"/>
                </a:solidFill>
              </a:rPr>
              <a:t>source IP address X and source port </a:t>
            </a:r>
            <a:r>
              <a:rPr lang="en-US" altLang="zh-TW" dirty="0" smtClean="0">
                <a:solidFill>
                  <a:srgbClr val="FF0000"/>
                </a:solidFill>
              </a:rPr>
              <a:t>P </a:t>
            </a:r>
            <a:r>
              <a:rPr lang="en-US" altLang="zh-TW" dirty="0" smtClean="0"/>
              <a:t>To </a:t>
            </a:r>
            <a:r>
              <a:rPr lang="en-US" altLang="zh-TW" dirty="0"/>
              <a:t>the internal host only if the internal host had previously sent a packet to IP address X and port P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zh-TW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3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3798</TotalTime>
  <Words>393</Words>
  <Application>Microsoft Office PowerPoint</Application>
  <PresentationFormat>寬螢幕</PresentationFormat>
  <Paragraphs>58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 Unicode MS</vt:lpstr>
      <vt:lpstr>新細明體</vt:lpstr>
      <vt:lpstr>Arial</vt:lpstr>
      <vt:lpstr>Calibri</vt:lpstr>
      <vt:lpstr>Calibri Light</vt:lpstr>
      <vt:lpstr>Office 佈景主題</vt:lpstr>
      <vt:lpstr>Request for Comments(RFC) 3489</vt:lpstr>
      <vt:lpstr>Outline</vt:lpstr>
      <vt:lpstr> Full Cone NAT</vt:lpstr>
      <vt:lpstr>PowerPoint 簡報</vt:lpstr>
      <vt:lpstr>PowerPoint 簡報</vt:lpstr>
      <vt:lpstr> Restricted Cone NAT</vt:lpstr>
      <vt:lpstr> Restricted Cone NAT</vt:lpstr>
      <vt:lpstr>PowerPoint 簡報</vt:lpstr>
      <vt:lpstr>Port Restricted Cone NAT</vt:lpstr>
      <vt:lpstr>PowerPoint 簡報</vt:lpstr>
      <vt:lpstr>PowerPoint 簡報</vt:lpstr>
      <vt:lpstr>Symmetric NAT</vt:lpstr>
      <vt:lpstr>Symmetric NAT</vt:lpstr>
      <vt:lpstr>PowerPoint 簡報</vt:lpstr>
      <vt:lpstr>What is  STUN ?</vt:lpstr>
      <vt:lpstr>STUN</vt:lpstr>
      <vt:lpstr>Testing NATs with STUN Algorithm</vt:lpstr>
      <vt:lpstr>Testing NATs with STUN Algorithm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Request for Comments(RFC) 3489</dc:title>
  <dc:creator>jack</dc:creator>
  <cp:lastModifiedBy>jack</cp:lastModifiedBy>
  <cp:revision>42</cp:revision>
  <cp:lastPrinted>2016-01-04T10:06:38Z</cp:lastPrinted>
  <dcterms:created xsi:type="dcterms:W3CDTF">2015-12-29T12:52:49Z</dcterms:created>
  <dcterms:modified xsi:type="dcterms:W3CDTF">2016-01-05T10:54:20Z</dcterms:modified>
</cp:coreProperties>
</file>