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owasp.org/index.php/Threat_Risk_Modeling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OpenFlow: A Security Analysis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392178" y="6181164"/>
            <a:ext cx="10464801" cy="1130301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/>
            </a:pPr>
            <a:r>
              <a:rPr sz="2272"/>
              <a:t>Rowan Kloti, ETH Zurich Zurich, Switzerland</a:t>
            </a:r>
            <a:endParaRPr sz="2272"/>
          </a:p>
          <a:p>
            <a:pPr lvl="0" defTabSz="414781">
              <a:defRPr sz="1800"/>
            </a:pPr>
            <a:r>
              <a:rPr sz="2272"/>
              <a:t>Vasileios Kotronis, ETH Zurich Zurich, Switzerland</a:t>
            </a:r>
            <a:endParaRPr sz="2272"/>
          </a:p>
          <a:p>
            <a:pPr lvl="0" defTabSz="414781">
              <a:defRPr sz="1800"/>
            </a:pPr>
            <a:r>
              <a:rPr sz="2272"/>
              <a:t>Paul Smith, AIT Austrian Institute of Technology, 2444 Seibersdorf, Austria</a:t>
            </a:r>
          </a:p>
        </p:txBody>
      </p:sp>
      <p:sp>
        <p:nvSpPr>
          <p:cNvPr id="34" name="Shape 34"/>
          <p:cNvSpPr/>
          <p:nvPr/>
        </p:nvSpPr>
        <p:spPr>
          <a:xfrm>
            <a:off x="2941118" y="5035550"/>
            <a:ext cx="7122564" cy="61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315468">
              <a:defRPr sz="1728"/>
            </a:lvl1pPr>
          </a:lstStyle>
          <a:p>
            <a:pPr lvl="0">
              <a:defRPr sz="1800"/>
            </a:pPr>
            <a:r>
              <a:rPr sz="1728"/>
              <a:t>Proceedings of the 21st IEEE International Conference on Network Protocols (ICNP), At Göttingen, Germany</a:t>
            </a:r>
          </a:p>
        </p:txBody>
      </p:sp>
      <p:sp>
        <p:nvSpPr>
          <p:cNvPr id="35" name="Shape 35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Denial of Service</a:t>
            </a:r>
          </a:p>
        </p:txBody>
      </p:sp>
      <p:pic>
        <p:nvPicPr>
          <p:cNvPr id="72" name="Screen Shot 2015-08-08 at 14.24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642" y="2821447"/>
            <a:ext cx="8347516" cy="585060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Denial of Service</a:t>
            </a:r>
          </a:p>
        </p:txBody>
      </p:sp>
      <p:pic>
        <p:nvPicPr>
          <p:cNvPr id="76" name="Screen Shot 2015-08-08 at 14.27.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8473" y="2991428"/>
            <a:ext cx="4767854" cy="652297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Denial of Service</a:t>
            </a:r>
          </a:p>
        </p:txBody>
      </p:sp>
      <p:pic>
        <p:nvPicPr>
          <p:cNvPr id="80" name="Screen Shot 2015-08-08 at 13.46.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2813050"/>
            <a:ext cx="10109200" cy="586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Denial of Service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Using Estinet to simulate both DoS attack between traditional and SDN</a:t>
            </a:r>
          </a:p>
        </p:txBody>
      </p:sp>
      <p:sp>
        <p:nvSpPr>
          <p:cNvPr id="85" name="Shape 85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Denial of Service</a:t>
            </a:r>
          </a:p>
        </p:txBody>
      </p:sp>
      <p:pic>
        <p:nvPicPr>
          <p:cNvPr id="88" name="Screen Shot 2015-08-12 at 11.50.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2990849"/>
            <a:ext cx="89662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Information Disclosure</a:t>
            </a:r>
          </a:p>
        </p:txBody>
      </p:sp>
      <p:pic>
        <p:nvPicPr>
          <p:cNvPr id="92" name="Screen Shot 2015-08-08 at 14.46.5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90446"/>
            <a:ext cx="13004801" cy="651260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Information Disclosure</a:t>
            </a:r>
          </a:p>
        </p:txBody>
      </p:sp>
      <p:pic>
        <p:nvPicPr>
          <p:cNvPr id="96" name="Screen Shot 2015-08-08 at 14.54.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6875" y="2142625"/>
            <a:ext cx="5151050" cy="722095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creen Shot 2015-08-12 at 11.36.5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1999" y="2654299"/>
            <a:ext cx="8940801" cy="444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Information Disclosure</a:t>
            </a:r>
          </a:p>
        </p:txBody>
      </p:sp>
      <p:sp>
        <p:nvSpPr>
          <p:cNvPr id="101" name="Shape 101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Information Disclosure</a:t>
            </a:r>
          </a:p>
        </p:txBody>
      </p:sp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05" name="Screen Shot 2015-08-08 at 13.47.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2863850"/>
            <a:ext cx="10007600" cy="576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Information Disclosure</a:t>
            </a:r>
          </a:p>
        </p:txBody>
      </p:sp>
      <p:pic>
        <p:nvPicPr>
          <p:cNvPr id="108" name="Screen Shot 2015-08-08 at 15.40.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1199" y="2538092"/>
            <a:ext cx="9802402" cy="643001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Outline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40030" indent="-240030" defTabSz="315468">
              <a:spcBef>
                <a:spcPts val="2200"/>
              </a:spcBef>
              <a:defRPr sz="1800"/>
            </a:pPr>
            <a:r>
              <a:rPr sz="1944"/>
              <a:t>Introduction about OpenFlow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defRPr sz="1800"/>
            </a:pPr>
            <a:r>
              <a:rPr sz="1944"/>
              <a:t>Motivation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defRPr sz="1800"/>
            </a:pPr>
            <a:r>
              <a:rPr sz="1944"/>
              <a:t>Security Analysis</a:t>
            </a:r>
            <a:endParaRPr sz="1944"/>
          </a:p>
          <a:p>
            <a:pPr lvl="1" marL="480060" indent="-240030" defTabSz="315468">
              <a:spcBef>
                <a:spcPts val="2200"/>
              </a:spcBef>
              <a:defRPr sz="1800"/>
            </a:pPr>
            <a:r>
              <a:rPr sz="1944"/>
              <a:t>Attack Model</a:t>
            </a:r>
            <a:endParaRPr sz="1944"/>
          </a:p>
          <a:p>
            <a:pPr lvl="1" marL="480060" indent="-240030" defTabSz="315468">
              <a:spcBef>
                <a:spcPts val="2200"/>
              </a:spcBef>
              <a:defRPr sz="1800"/>
            </a:pPr>
            <a:r>
              <a:rPr sz="1944"/>
              <a:t>STRIDE</a:t>
            </a:r>
            <a:endParaRPr sz="1944"/>
          </a:p>
          <a:p>
            <a:pPr lvl="1" marL="480060" indent="-240030" defTabSz="315468">
              <a:spcBef>
                <a:spcPts val="2200"/>
              </a:spcBef>
              <a:defRPr sz="1800"/>
            </a:pPr>
            <a:r>
              <a:rPr sz="1944"/>
              <a:t>Attack Tree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defRPr sz="1800"/>
            </a:pPr>
            <a:r>
              <a:rPr sz="1944"/>
              <a:t>Testing Result</a:t>
            </a:r>
            <a:endParaRPr sz="1944"/>
          </a:p>
          <a:p>
            <a:pPr lvl="1" marL="480060" indent="-240030" defTabSz="315468">
              <a:spcBef>
                <a:spcPts val="2200"/>
              </a:spcBef>
              <a:defRPr sz="1800"/>
            </a:pPr>
            <a:r>
              <a:rPr sz="1944"/>
              <a:t>Denial of Service</a:t>
            </a:r>
            <a:endParaRPr sz="1944"/>
          </a:p>
          <a:p>
            <a:pPr lvl="1" marL="480060" indent="-240030" defTabSz="315468">
              <a:spcBef>
                <a:spcPts val="2200"/>
              </a:spcBef>
              <a:defRPr sz="1800"/>
            </a:pPr>
            <a:r>
              <a:rPr sz="1944"/>
              <a:t>Information Disclosure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defRPr sz="1800"/>
            </a:pPr>
            <a:r>
              <a:rPr sz="1944"/>
              <a:t>Conclusion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defRPr sz="1800"/>
            </a:pPr>
            <a:r>
              <a:rPr sz="1944"/>
              <a:t>Reference</a:t>
            </a:r>
          </a:p>
        </p:txBody>
      </p:sp>
      <p:sp>
        <p:nvSpPr>
          <p:cNvPr id="39" name="Shape 39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Conclusion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OpenFlow has some vulnerabilities on DoS and Information Disclosure attack. We also need to focus on the issue about the security of OpenFlow.</a:t>
            </a:r>
          </a:p>
        </p:txBody>
      </p:sp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952500" y="444499"/>
            <a:ext cx="11099801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Next Step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Do/Find the comparison the different between SDN structure and traditional network structure.</a:t>
            </a:r>
            <a:endParaRPr sz="3600"/>
          </a:p>
          <a:p>
            <a:pPr lvl="0">
              <a:defRPr sz="1800"/>
            </a:pPr>
            <a:r>
              <a:rPr sz="3600"/>
              <a:t>Can try to use push mechanism to solve the information disclosure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Reference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R. Kloti, et al., “OpenFlow: A Security Analysis,” Proc. Network Protocols (ICNP), 2013 21st IEEE International Conference on, 2013, pp.1-6.</a:t>
            </a:r>
            <a:endParaRPr sz="3600"/>
          </a:p>
          <a:p>
            <a:pPr lvl="0">
              <a:defRPr sz="1800"/>
            </a:pPr>
            <a:r>
              <a:rPr sz="3600"/>
              <a:t>ONF official webpage</a:t>
            </a:r>
            <a:endParaRPr sz="3600"/>
          </a:p>
          <a:p>
            <a:pPr lvl="0">
              <a:defRPr sz="1800"/>
            </a:pPr>
            <a:r>
              <a:rPr sz="3600"/>
              <a:t>Threat Risk Modeling : </a:t>
            </a:r>
            <a:r>
              <a:rPr sz="3600" u="sng">
                <a:hlinkClick r:id="rId2" invalidUrl="" action="" tgtFrame="" tooltip="" history="1" highlightClick="0" endSnd="0"/>
              </a:rPr>
              <a:t>https://www.owasp.org/index.php/Threat_Risk_Modeling</a:t>
            </a:r>
          </a:p>
        </p:txBody>
      </p:sp>
      <p:sp>
        <p:nvSpPr>
          <p:cNvPr id="120" name="Shape 120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 lvl="0">
              <a:defRPr sz="1800"/>
            </a:pPr>
            <a:r>
              <a:rPr sz="6500"/>
              <a:t>Introduction about OpenFlow</a:t>
            </a:r>
          </a:p>
        </p:txBody>
      </p:sp>
      <p:pic>
        <p:nvPicPr>
          <p:cNvPr id="42" name="Screen Shot 2015-08-08 at 14.20.4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415273"/>
            <a:ext cx="13004801" cy="666295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8000"/>
              <a:t>Motivation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No official security analysis of the protocol itself</a:t>
            </a:r>
            <a:endParaRPr sz="3600"/>
          </a:p>
          <a:p>
            <a:pPr lvl="0">
              <a:defRPr sz="1800"/>
            </a:pPr>
            <a:r>
              <a:rPr sz="3600"/>
              <a:t>Security is extremely important for production systems, but can be overlooked</a:t>
            </a:r>
          </a:p>
        </p:txBody>
      </p:sp>
      <p:sp>
        <p:nvSpPr>
          <p:cNvPr id="47" name="Shape 47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Security Analysis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Attack Model</a:t>
            </a:r>
            <a:endParaRPr sz="3600"/>
          </a:p>
          <a:p>
            <a:pPr lvl="0">
              <a:defRPr sz="1800"/>
            </a:pPr>
            <a:r>
              <a:rPr sz="3600"/>
              <a:t>STRIDE</a:t>
            </a:r>
            <a:endParaRPr sz="3600"/>
          </a:p>
          <a:p>
            <a:pPr lvl="0">
              <a:defRPr sz="1800"/>
            </a:pPr>
            <a:r>
              <a:rPr sz="3600"/>
              <a:t>Attack Tree</a:t>
            </a:r>
          </a:p>
        </p:txBody>
      </p:sp>
      <p:sp>
        <p:nvSpPr>
          <p:cNvPr id="51" name="Shape 51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Attack Model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The attacker controls a single client</a:t>
            </a:r>
            <a:endParaRPr sz="3600"/>
          </a:p>
          <a:p>
            <a:pPr lvl="0">
              <a:defRPr sz="1800"/>
            </a:pPr>
            <a:r>
              <a:rPr sz="3600"/>
              <a:t>The attacker controls multiple clients</a:t>
            </a:r>
            <a:endParaRPr sz="3600"/>
          </a:p>
          <a:p>
            <a:pPr lvl="0">
              <a:defRPr sz="1800"/>
            </a:pPr>
            <a:r>
              <a:rPr sz="3600"/>
              <a:t>The attacker has access to control network</a:t>
            </a:r>
          </a:p>
        </p:txBody>
      </p:sp>
      <p:sp>
        <p:nvSpPr>
          <p:cNvPr id="55" name="Shape 55"/>
          <p:cNvSpPr/>
          <p:nvPr/>
        </p:nvSpPr>
        <p:spPr>
          <a:xfrm flipV="1">
            <a:off x="956869" y="6855758"/>
            <a:ext cx="9395936" cy="1"/>
          </a:xfrm>
          <a:prstGeom prst="line">
            <a:avLst/>
          </a:pr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6" name="Shape 56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STRIDE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Spoofing Identity</a:t>
            </a:r>
            <a:endParaRPr sz="3600"/>
          </a:p>
          <a:p>
            <a:pPr lvl="0">
              <a:defRPr sz="1800"/>
            </a:pPr>
            <a:r>
              <a:rPr sz="3600"/>
              <a:t>Tampering with data</a:t>
            </a:r>
            <a:endParaRPr sz="3600"/>
          </a:p>
          <a:p>
            <a:pPr lvl="0">
              <a:defRPr sz="1800"/>
            </a:pPr>
            <a:r>
              <a:rPr sz="3600"/>
              <a:t>Repudiation</a:t>
            </a:r>
            <a:endParaRPr sz="3600"/>
          </a:p>
          <a:p>
            <a:pPr lvl="0">
              <a:defRPr sz="1800"/>
            </a:pPr>
            <a:r>
              <a:rPr sz="3600"/>
              <a:t>Information Disclosure</a:t>
            </a:r>
            <a:endParaRPr sz="3600"/>
          </a:p>
          <a:p>
            <a:pPr lvl="0">
              <a:defRPr sz="1800"/>
            </a:pPr>
            <a:r>
              <a:rPr sz="3600"/>
              <a:t>Denial of Service</a:t>
            </a:r>
            <a:endParaRPr sz="3600"/>
          </a:p>
          <a:p>
            <a:pPr lvl="0">
              <a:defRPr sz="1800"/>
            </a:pPr>
            <a:r>
              <a:rPr sz="3600"/>
              <a:t>Elevation of Privilege</a:t>
            </a:r>
          </a:p>
        </p:txBody>
      </p:sp>
      <p:sp>
        <p:nvSpPr>
          <p:cNvPr id="60" name="Shape 60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Attack Tree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952500" y="2603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 to describe and analysis the attacks</a:t>
            </a:r>
          </a:p>
        </p:txBody>
      </p:sp>
      <p:sp>
        <p:nvSpPr>
          <p:cNvPr id="64" name="Shape 64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5" name="Screen Shot 2015-08-08 at 15.29.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280" y="4091081"/>
            <a:ext cx="3908241" cy="4977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Testing Results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Denial of Service</a:t>
            </a:r>
            <a:endParaRPr sz="3600"/>
          </a:p>
          <a:p>
            <a:pPr lvl="0">
              <a:defRPr sz="1800"/>
            </a:pPr>
            <a:r>
              <a:rPr sz="3600"/>
              <a:t>Information Disclosure</a:t>
            </a:r>
          </a:p>
        </p:txBody>
      </p:sp>
      <p:sp>
        <p:nvSpPr>
          <p:cNvPr id="69" name="Shape 69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