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C1223967-87F1-4B3A-9C04-B6ECC43B8FA4}" type="datetimeFigureOut">
              <a:rPr lang="zh-TW" altLang="en-US" smtClean="0"/>
              <a:t>2013/12/24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1C6FB36-65BB-4B3C-B8EE-BC0EFB56921A}" type="slidenum">
              <a:rPr lang="zh-TW" altLang="en-US" smtClean="0"/>
              <a:t>‹#›</a:t>
            </a:fld>
            <a:endParaRPr lang="zh-TW" altLang="en-US"/>
          </a:p>
        </p:txBody>
      </p:sp>
    </p:spTree>
    <p:extLst>
      <p:ext uri="{BB962C8B-B14F-4D97-AF65-F5344CB8AC3E}">
        <p14:creationId xmlns:p14="http://schemas.microsoft.com/office/powerpoint/2010/main" val="2773312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C1223967-87F1-4B3A-9C04-B6ECC43B8FA4}" type="datetimeFigureOut">
              <a:rPr lang="zh-TW" altLang="en-US" smtClean="0"/>
              <a:t>2013/12/24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1C6FB36-65BB-4B3C-B8EE-BC0EFB56921A}" type="slidenum">
              <a:rPr lang="zh-TW" altLang="en-US" smtClean="0"/>
              <a:t>‹#›</a:t>
            </a:fld>
            <a:endParaRPr lang="zh-TW" altLang="en-US"/>
          </a:p>
        </p:txBody>
      </p:sp>
    </p:spTree>
    <p:extLst>
      <p:ext uri="{BB962C8B-B14F-4D97-AF65-F5344CB8AC3E}">
        <p14:creationId xmlns:p14="http://schemas.microsoft.com/office/powerpoint/2010/main" val="2011917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C1223967-87F1-4B3A-9C04-B6ECC43B8FA4}" type="datetimeFigureOut">
              <a:rPr lang="zh-TW" altLang="en-US" smtClean="0"/>
              <a:t>2013/12/24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1C6FB36-65BB-4B3C-B8EE-BC0EFB56921A}" type="slidenum">
              <a:rPr lang="zh-TW" altLang="en-US" smtClean="0"/>
              <a:t>‹#›</a:t>
            </a:fld>
            <a:endParaRPr lang="zh-TW" altLang="en-US"/>
          </a:p>
        </p:txBody>
      </p:sp>
    </p:spTree>
    <p:extLst>
      <p:ext uri="{BB962C8B-B14F-4D97-AF65-F5344CB8AC3E}">
        <p14:creationId xmlns:p14="http://schemas.microsoft.com/office/powerpoint/2010/main" val="4065903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C1223967-87F1-4B3A-9C04-B6ECC43B8FA4}" type="datetimeFigureOut">
              <a:rPr lang="zh-TW" altLang="en-US" smtClean="0"/>
              <a:t>2013/12/24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1C6FB36-65BB-4B3C-B8EE-BC0EFB56921A}" type="slidenum">
              <a:rPr lang="zh-TW" altLang="en-US" smtClean="0"/>
              <a:t>‹#›</a:t>
            </a:fld>
            <a:endParaRPr lang="zh-TW" altLang="en-US"/>
          </a:p>
        </p:txBody>
      </p:sp>
    </p:spTree>
    <p:extLst>
      <p:ext uri="{BB962C8B-B14F-4D97-AF65-F5344CB8AC3E}">
        <p14:creationId xmlns:p14="http://schemas.microsoft.com/office/powerpoint/2010/main" val="3934474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C1223967-87F1-4B3A-9C04-B6ECC43B8FA4}" type="datetimeFigureOut">
              <a:rPr lang="zh-TW" altLang="en-US" smtClean="0"/>
              <a:t>2013/12/24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1C6FB36-65BB-4B3C-B8EE-BC0EFB56921A}" type="slidenum">
              <a:rPr lang="zh-TW" altLang="en-US" smtClean="0"/>
              <a:t>‹#›</a:t>
            </a:fld>
            <a:endParaRPr lang="zh-TW" altLang="en-US"/>
          </a:p>
        </p:txBody>
      </p:sp>
    </p:spTree>
    <p:extLst>
      <p:ext uri="{BB962C8B-B14F-4D97-AF65-F5344CB8AC3E}">
        <p14:creationId xmlns:p14="http://schemas.microsoft.com/office/powerpoint/2010/main" val="2331842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C1223967-87F1-4B3A-9C04-B6ECC43B8FA4}" type="datetimeFigureOut">
              <a:rPr lang="zh-TW" altLang="en-US" smtClean="0"/>
              <a:t>2013/12/24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1C6FB36-65BB-4B3C-B8EE-BC0EFB56921A}" type="slidenum">
              <a:rPr lang="zh-TW" altLang="en-US" smtClean="0"/>
              <a:t>‹#›</a:t>
            </a:fld>
            <a:endParaRPr lang="zh-TW" altLang="en-US"/>
          </a:p>
        </p:txBody>
      </p:sp>
    </p:spTree>
    <p:extLst>
      <p:ext uri="{BB962C8B-B14F-4D97-AF65-F5344CB8AC3E}">
        <p14:creationId xmlns:p14="http://schemas.microsoft.com/office/powerpoint/2010/main" val="587791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C1223967-87F1-4B3A-9C04-B6ECC43B8FA4}" type="datetimeFigureOut">
              <a:rPr lang="zh-TW" altLang="en-US" smtClean="0"/>
              <a:t>2013/12/24</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71C6FB36-65BB-4B3C-B8EE-BC0EFB56921A}" type="slidenum">
              <a:rPr lang="zh-TW" altLang="en-US" smtClean="0"/>
              <a:t>‹#›</a:t>
            </a:fld>
            <a:endParaRPr lang="zh-TW" altLang="en-US"/>
          </a:p>
        </p:txBody>
      </p:sp>
    </p:spTree>
    <p:extLst>
      <p:ext uri="{BB962C8B-B14F-4D97-AF65-F5344CB8AC3E}">
        <p14:creationId xmlns:p14="http://schemas.microsoft.com/office/powerpoint/2010/main" val="1085665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C1223967-87F1-4B3A-9C04-B6ECC43B8FA4}" type="datetimeFigureOut">
              <a:rPr lang="zh-TW" altLang="en-US" smtClean="0"/>
              <a:t>2013/12/24</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1C6FB36-65BB-4B3C-B8EE-BC0EFB56921A}" type="slidenum">
              <a:rPr lang="zh-TW" altLang="en-US" smtClean="0"/>
              <a:t>‹#›</a:t>
            </a:fld>
            <a:endParaRPr lang="zh-TW" altLang="en-US"/>
          </a:p>
        </p:txBody>
      </p:sp>
    </p:spTree>
    <p:extLst>
      <p:ext uri="{BB962C8B-B14F-4D97-AF65-F5344CB8AC3E}">
        <p14:creationId xmlns:p14="http://schemas.microsoft.com/office/powerpoint/2010/main" val="2248077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C1223967-87F1-4B3A-9C04-B6ECC43B8FA4}" type="datetimeFigureOut">
              <a:rPr lang="zh-TW" altLang="en-US" smtClean="0"/>
              <a:t>2013/12/24</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1C6FB36-65BB-4B3C-B8EE-BC0EFB56921A}" type="slidenum">
              <a:rPr lang="zh-TW" altLang="en-US" smtClean="0"/>
              <a:t>‹#›</a:t>
            </a:fld>
            <a:endParaRPr lang="zh-TW" altLang="en-US"/>
          </a:p>
        </p:txBody>
      </p:sp>
    </p:spTree>
    <p:extLst>
      <p:ext uri="{BB962C8B-B14F-4D97-AF65-F5344CB8AC3E}">
        <p14:creationId xmlns:p14="http://schemas.microsoft.com/office/powerpoint/2010/main" val="314571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C1223967-87F1-4B3A-9C04-B6ECC43B8FA4}" type="datetimeFigureOut">
              <a:rPr lang="zh-TW" altLang="en-US" smtClean="0"/>
              <a:t>2013/12/24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1C6FB36-65BB-4B3C-B8EE-BC0EFB56921A}" type="slidenum">
              <a:rPr lang="zh-TW" altLang="en-US" smtClean="0"/>
              <a:t>‹#›</a:t>
            </a:fld>
            <a:endParaRPr lang="zh-TW" altLang="en-US"/>
          </a:p>
        </p:txBody>
      </p:sp>
    </p:spTree>
    <p:extLst>
      <p:ext uri="{BB962C8B-B14F-4D97-AF65-F5344CB8AC3E}">
        <p14:creationId xmlns:p14="http://schemas.microsoft.com/office/powerpoint/2010/main" val="186856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C1223967-87F1-4B3A-9C04-B6ECC43B8FA4}" type="datetimeFigureOut">
              <a:rPr lang="zh-TW" altLang="en-US" smtClean="0"/>
              <a:t>2013/12/24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1C6FB36-65BB-4B3C-B8EE-BC0EFB56921A}" type="slidenum">
              <a:rPr lang="zh-TW" altLang="en-US" smtClean="0"/>
              <a:t>‹#›</a:t>
            </a:fld>
            <a:endParaRPr lang="zh-TW" altLang="en-US"/>
          </a:p>
        </p:txBody>
      </p:sp>
    </p:spTree>
    <p:extLst>
      <p:ext uri="{BB962C8B-B14F-4D97-AF65-F5344CB8AC3E}">
        <p14:creationId xmlns:p14="http://schemas.microsoft.com/office/powerpoint/2010/main" val="1193818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23967-87F1-4B3A-9C04-B6ECC43B8FA4}" type="datetimeFigureOut">
              <a:rPr lang="zh-TW" altLang="en-US" smtClean="0"/>
              <a:t>2013/12/24</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C6FB36-65BB-4B3C-B8EE-BC0EFB56921A}" type="slidenum">
              <a:rPr lang="zh-TW" altLang="en-US" smtClean="0"/>
              <a:t>‹#›</a:t>
            </a:fld>
            <a:endParaRPr lang="zh-TW" altLang="en-US"/>
          </a:p>
        </p:txBody>
      </p:sp>
    </p:spTree>
    <p:extLst>
      <p:ext uri="{BB962C8B-B14F-4D97-AF65-F5344CB8AC3E}">
        <p14:creationId xmlns:p14="http://schemas.microsoft.com/office/powerpoint/2010/main" val="316173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817581" y="1122363"/>
            <a:ext cx="10467191" cy="2387600"/>
          </a:xfrm>
        </p:spPr>
        <p:txBody>
          <a:bodyPr>
            <a:normAutofit fontScale="90000"/>
          </a:bodyPr>
          <a:lstStyle/>
          <a:p>
            <a:r>
              <a:rPr lang="en-US" altLang="zh-TW" dirty="0" smtClean="0"/>
              <a:t>Autonomicity in Virtual Private Network provisioning for enterprises</a:t>
            </a:r>
            <a:endParaRPr lang="zh-TW" altLang="en-US" dirty="0"/>
          </a:p>
        </p:txBody>
      </p:sp>
      <p:sp>
        <p:nvSpPr>
          <p:cNvPr id="3" name="副標題 2"/>
          <p:cNvSpPr>
            <a:spLocks noGrp="1"/>
          </p:cNvSpPr>
          <p:nvPr>
            <p:ph type="subTitle" idx="1"/>
          </p:nvPr>
        </p:nvSpPr>
        <p:spPr/>
        <p:txBody>
          <a:bodyPr/>
          <a:lstStyle/>
          <a:p>
            <a:r>
              <a:rPr lang="en-US" altLang="zh-TW" dirty="0" smtClean="0"/>
              <a:t>GLOBECOM Workshops (GC </a:t>
            </a:r>
            <a:r>
              <a:rPr lang="en-US" altLang="zh-TW" dirty="0" err="1" smtClean="0"/>
              <a:t>Wkshps</a:t>
            </a:r>
            <a:r>
              <a:rPr lang="en-US" altLang="zh-TW" dirty="0" smtClean="0"/>
              <a:t>), 2010 IEEE</a:t>
            </a:r>
            <a:endParaRPr lang="zh-TW" altLang="en-US" dirty="0"/>
          </a:p>
        </p:txBody>
      </p:sp>
    </p:spTree>
    <p:extLst>
      <p:ext uri="{BB962C8B-B14F-4D97-AF65-F5344CB8AC3E}">
        <p14:creationId xmlns:p14="http://schemas.microsoft.com/office/powerpoint/2010/main" val="2055951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Conclusion</a:t>
            </a:r>
            <a:endParaRPr lang="zh-TW" altLang="en-US" dirty="0"/>
          </a:p>
        </p:txBody>
      </p:sp>
      <p:sp>
        <p:nvSpPr>
          <p:cNvPr id="3" name="內容版面配置區 2"/>
          <p:cNvSpPr>
            <a:spLocks noGrp="1"/>
          </p:cNvSpPr>
          <p:nvPr>
            <p:ph idx="1"/>
          </p:nvPr>
        </p:nvSpPr>
        <p:spPr/>
        <p:txBody>
          <a:bodyPr/>
          <a:lstStyle/>
          <a:p>
            <a:pPr marL="0" indent="0">
              <a:buNone/>
            </a:pPr>
            <a:r>
              <a:rPr lang="en-US" altLang="zh-TW" dirty="0"/>
              <a:t>T</a:t>
            </a:r>
            <a:r>
              <a:rPr lang="en-US" altLang="zh-TW" dirty="0" smtClean="0"/>
              <a:t>he stateless nature of the in-packet Bloom filter-based forwarding can ease the management of the network, and provides a first step towards </a:t>
            </a:r>
            <a:r>
              <a:rPr lang="en-US" altLang="zh-TW" dirty="0" err="1" smtClean="0"/>
              <a:t>autonomicity</a:t>
            </a:r>
            <a:r>
              <a:rPr lang="en-US" altLang="zh-TW" dirty="0" smtClean="0"/>
              <a:t>.</a:t>
            </a:r>
          </a:p>
          <a:p>
            <a:pPr marL="0" indent="0">
              <a:buNone/>
            </a:pPr>
            <a:endParaRPr lang="en-US" altLang="zh-TW" dirty="0" smtClean="0"/>
          </a:p>
          <a:p>
            <a:pPr marL="0" indent="0">
              <a:buNone/>
            </a:pPr>
            <a:r>
              <a:rPr lang="en-US" altLang="zh-TW" dirty="0" smtClean="0"/>
              <a:t>We applied the GANA model to our </a:t>
            </a:r>
            <a:r>
              <a:rPr lang="en-US" altLang="zh-TW" dirty="0" err="1" smtClean="0"/>
              <a:t>iBF</a:t>
            </a:r>
            <a:r>
              <a:rPr lang="en-US" altLang="zh-TW" dirty="0" smtClean="0"/>
              <a:t>-based forwarding architecture, and by introducing new Decision Elements, we illustrated autonomic behaviors for optimizing the network usage, by allowing  trading-off the per-packet overhead, amount of forwarding state, and bandwidth usage in the network.</a:t>
            </a:r>
            <a:endParaRPr lang="zh-TW" altLang="en-US" dirty="0"/>
          </a:p>
        </p:txBody>
      </p:sp>
    </p:spTree>
    <p:extLst>
      <p:ext uri="{BB962C8B-B14F-4D97-AF65-F5344CB8AC3E}">
        <p14:creationId xmlns:p14="http://schemas.microsoft.com/office/powerpoint/2010/main" val="7002963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Reference</a:t>
            </a:r>
            <a:endParaRPr lang="zh-TW" altLang="en-US" dirty="0"/>
          </a:p>
        </p:txBody>
      </p:sp>
      <p:sp>
        <p:nvSpPr>
          <p:cNvPr id="3" name="內容版面配置區 2"/>
          <p:cNvSpPr>
            <a:spLocks noGrp="1"/>
          </p:cNvSpPr>
          <p:nvPr>
            <p:ph idx="1"/>
          </p:nvPr>
        </p:nvSpPr>
        <p:spPr/>
        <p:txBody>
          <a:bodyPr/>
          <a:lstStyle/>
          <a:p>
            <a:r>
              <a:rPr lang="fi-FI" altLang="zh-TW" dirty="0" smtClean="0"/>
              <a:t>Zahemszky, A. , Jokela, P. and  Jokikyyny, T., ”</a:t>
            </a:r>
            <a:r>
              <a:rPr lang="en-US" altLang="zh-TW" dirty="0" smtClean="0"/>
              <a:t>Autonomicity in Virtual Private Network Provisioning for Enterprises”, GLOBECOM Workshops (GC </a:t>
            </a:r>
            <a:r>
              <a:rPr lang="en-US" altLang="zh-TW" dirty="0" err="1" smtClean="0"/>
              <a:t>Wkshps</a:t>
            </a:r>
            <a:r>
              <a:rPr lang="en-US" altLang="zh-TW" dirty="0" smtClean="0"/>
              <a:t>), 2010 IEEE</a:t>
            </a:r>
          </a:p>
          <a:p>
            <a:r>
              <a:rPr lang="en-US" altLang="zh-TW" dirty="0" smtClean="0"/>
              <a:t>A. </a:t>
            </a:r>
            <a:r>
              <a:rPr lang="en-US" altLang="zh-TW" dirty="0" err="1" smtClean="0"/>
              <a:t>Zahemszky</a:t>
            </a:r>
            <a:r>
              <a:rPr lang="en-US" altLang="zh-TW" dirty="0" smtClean="0"/>
              <a:t>, P. </a:t>
            </a:r>
            <a:r>
              <a:rPr lang="en-US" altLang="zh-TW" dirty="0" err="1" smtClean="0"/>
              <a:t>Jokela</a:t>
            </a:r>
            <a:r>
              <a:rPr lang="en-US" altLang="zh-TW" dirty="0" smtClean="0"/>
              <a:t>, M. S. S. </a:t>
            </a:r>
            <a:r>
              <a:rPr lang="en-US" altLang="zh-TW" dirty="0" err="1" smtClean="0"/>
              <a:t>Ruponen</a:t>
            </a:r>
            <a:r>
              <a:rPr lang="en-US" altLang="zh-TW" dirty="0" smtClean="0"/>
              <a:t>, J. </a:t>
            </a:r>
            <a:r>
              <a:rPr lang="en-US" altLang="zh-TW" dirty="0" err="1" smtClean="0"/>
              <a:t>Kempf</a:t>
            </a:r>
            <a:r>
              <a:rPr lang="en-US" altLang="zh-TW" dirty="0" smtClean="0"/>
              <a:t>, and P. </a:t>
            </a:r>
            <a:r>
              <a:rPr lang="en-US" altLang="zh-TW" dirty="0" err="1" smtClean="0"/>
              <a:t>Nikander</a:t>
            </a:r>
            <a:r>
              <a:rPr lang="en-US" altLang="zh-TW" dirty="0" smtClean="0"/>
              <a:t>, “MPSS: Multiprotocol stateless switching,” </a:t>
            </a:r>
            <a:r>
              <a:rPr lang="en-US" altLang="zh-TW" smtClean="0"/>
              <a:t>in 13</a:t>
            </a:r>
            <a:r>
              <a:rPr lang="en-US" altLang="zh-TW" baseline="30000" smtClean="0"/>
              <a:t>th</a:t>
            </a:r>
            <a:r>
              <a:rPr lang="en-US" altLang="zh-TW" smtClean="0"/>
              <a:t> IEEE </a:t>
            </a:r>
            <a:r>
              <a:rPr lang="en-US" altLang="zh-TW" dirty="0" smtClean="0"/>
              <a:t>Global Internet Symposium, 2010.</a:t>
            </a:r>
          </a:p>
        </p:txBody>
      </p:sp>
    </p:spTree>
    <p:extLst>
      <p:ext uri="{BB962C8B-B14F-4D97-AF65-F5344CB8AC3E}">
        <p14:creationId xmlns:p14="http://schemas.microsoft.com/office/powerpoint/2010/main" val="430355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Outline</a:t>
            </a:r>
            <a:endParaRPr lang="zh-TW" altLang="en-US" dirty="0"/>
          </a:p>
        </p:txBody>
      </p:sp>
      <p:sp>
        <p:nvSpPr>
          <p:cNvPr id="3" name="內容版面配置區 2"/>
          <p:cNvSpPr>
            <a:spLocks noGrp="1"/>
          </p:cNvSpPr>
          <p:nvPr>
            <p:ph idx="1"/>
          </p:nvPr>
        </p:nvSpPr>
        <p:spPr/>
        <p:txBody>
          <a:bodyPr/>
          <a:lstStyle/>
          <a:p>
            <a:r>
              <a:rPr lang="en-US" altLang="zh-TW" dirty="0" smtClean="0"/>
              <a:t>Introduction</a:t>
            </a:r>
          </a:p>
          <a:p>
            <a:r>
              <a:rPr lang="en-US" altLang="zh-TW" dirty="0" smtClean="0"/>
              <a:t>Multiprotocol Label Switching(MPLS)</a:t>
            </a:r>
          </a:p>
          <a:p>
            <a:r>
              <a:rPr lang="en-US" altLang="zh-TW" dirty="0" smtClean="0"/>
              <a:t>In-packet Bloom Filter</a:t>
            </a:r>
          </a:p>
          <a:p>
            <a:r>
              <a:rPr lang="en-US" altLang="zh-TW" dirty="0" smtClean="0"/>
              <a:t>Multiprotocol Stateless Switching(MPSS)</a:t>
            </a:r>
          </a:p>
          <a:p>
            <a:r>
              <a:rPr lang="en-US" altLang="zh-TW" dirty="0" smtClean="0"/>
              <a:t>Autonomic behaviors</a:t>
            </a:r>
          </a:p>
          <a:p>
            <a:r>
              <a:rPr lang="en-US" altLang="zh-TW" dirty="0" smtClean="0"/>
              <a:t>Conclusion</a:t>
            </a:r>
          </a:p>
          <a:p>
            <a:r>
              <a:rPr lang="en-US" altLang="zh-TW" dirty="0" smtClean="0"/>
              <a:t>Reference</a:t>
            </a:r>
            <a:endParaRPr lang="zh-TW" altLang="en-US" dirty="0"/>
          </a:p>
        </p:txBody>
      </p:sp>
    </p:spTree>
    <p:extLst>
      <p:ext uri="{BB962C8B-B14F-4D97-AF65-F5344CB8AC3E}">
        <p14:creationId xmlns:p14="http://schemas.microsoft.com/office/powerpoint/2010/main" val="2077917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Introduction</a:t>
            </a:r>
            <a:endParaRPr lang="zh-TW" altLang="en-US" dirty="0"/>
          </a:p>
        </p:txBody>
      </p:sp>
      <p:sp>
        <p:nvSpPr>
          <p:cNvPr id="3" name="內容版面配置區 2"/>
          <p:cNvSpPr>
            <a:spLocks noGrp="1"/>
          </p:cNvSpPr>
          <p:nvPr>
            <p:ph idx="1"/>
          </p:nvPr>
        </p:nvSpPr>
        <p:spPr/>
        <p:txBody>
          <a:bodyPr/>
          <a:lstStyle/>
          <a:p>
            <a:r>
              <a:rPr lang="en-US" altLang="zh-TW" dirty="0" smtClean="0"/>
              <a:t>For a system to be autonomic, it should have several self-* properties such as self-awareness, self-configuration, self-healing etc.</a:t>
            </a:r>
          </a:p>
          <a:p>
            <a:r>
              <a:rPr lang="en-US" altLang="zh-TW" dirty="0" smtClean="0"/>
              <a:t>Generic Autonomic Networking Architecture(GANA)</a:t>
            </a:r>
            <a:endParaRPr lang="zh-TW" altLang="en-US" dirty="0"/>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5758" y="3179163"/>
            <a:ext cx="6100483" cy="3678837"/>
          </a:xfrm>
          <a:prstGeom prst="rect">
            <a:avLst/>
          </a:prstGeom>
        </p:spPr>
      </p:pic>
    </p:spTree>
    <p:extLst>
      <p:ext uri="{BB962C8B-B14F-4D97-AF65-F5344CB8AC3E}">
        <p14:creationId xmlns:p14="http://schemas.microsoft.com/office/powerpoint/2010/main" val="19684207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Multiprotocol Label Switching(MPLS)</a:t>
            </a:r>
            <a:endParaRPr lang="en-US" altLang="zh-TW" dirty="0" smtClean="0"/>
          </a:p>
        </p:txBody>
      </p:sp>
      <p:sp>
        <p:nvSpPr>
          <p:cNvPr id="3" name="內容版面配置區 2"/>
          <p:cNvSpPr>
            <a:spLocks noGrp="1"/>
          </p:cNvSpPr>
          <p:nvPr>
            <p:ph idx="1"/>
          </p:nvPr>
        </p:nvSpPr>
        <p:spPr/>
        <p:txBody>
          <a:bodyPr/>
          <a:lstStyle/>
          <a:p>
            <a:r>
              <a:rPr lang="en-US" altLang="zh-TW" dirty="0" smtClean="0"/>
              <a:t>Customer VPN sites connect with Customer Edge (CE) routers to the Provider Edge (PE) routers. MPLS tunnels are set up between PEs, and operator’s routers (P) forward traffic with MPLS labels.</a:t>
            </a:r>
          </a:p>
        </p:txBody>
      </p:sp>
      <p:pic>
        <p:nvPicPr>
          <p:cNvPr id="5" name="圖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0139" y="2987451"/>
            <a:ext cx="9951721" cy="3488674"/>
          </a:xfrm>
          <a:prstGeom prst="rect">
            <a:avLst/>
          </a:prstGeom>
        </p:spPr>
      </p:pic>
    </p:spTree>
    <p:extLst>
      <p:ext uri="{BB962C8B-B14F-4D97-AF65-F5344CB8AC3E}">
        <p14:creationId xmlns:p14="http://schemas.microsoft.com/office/powerpoint/2010/main" val="20388398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6707" y="2883049"/>
            <a:ext cx="8378585" cy="4061012"/>
          </a:xfrm>
          <a:prstGeom prst="rect">
            <a:avLst/>
          </a:prstGeom>
        </p:spPr>
      </p:pic>
      <p:sp>
        <p:nvSpPr>
          <p:cNvPr id="2" name="標題 1"/>
          <p:cNvSpPr>
            <a:spLocks noGrp="1"/>
          </p:cNvSpPr>
          <p:nvPr>
            <p:ph type="title"/>
          </p:nvPr>
        </p:nvSpPr>
        <p:spPr/>
        <p:txBody>
          <a:bodyPr/>
          <a:lstStyle/>
          <a:p>
            <a:r>
              <a:rPr lang="en-US" altLang="zh-TW" dirty="0" smtClean="0"/>
              <a:t>In-packet Bloom Filter</a:t>
            </a:r>
            <a:endParaRPr lang="zh-TW" altLang="en-US" dirty="0"/>
          </a:p>
        </p:txBody>
      </p:sp>
      <p:sp>
        <p:nvSpPr>
          <p:cNvPr id="3" name="內容版面配置區 2"/>
          <p:cNvSpPr>
            <a:spLocks noGrp="1"/>
          </p:cNvSpPr>
          <p:nvPr>
            <p:ph idx="1"/>
          </p:nvPr>
        </p:nvSpPr>
        <p:spPr>
          <a:xfrm>
            <a:off x="838199" y="1825625"/>
            <a:ext cx="10640210" cy="4351338"/>
          </a:xfrm>
        </p:spPr>
        <p:txBody>
          <a:bodyPr/>
          <a:lstStyle/>
          <a:p>
            <a:r>
              <a:rPr lang="en-US" altLang="zh-TW" dirty="0" smtClean="0"/>
              <a:t>As shown in our prior work, source routes and trees can be efficiently encoded into the packet header using Bloom filters and locally naming links instead of nodes.</a:t>
            </a:r>
            <a:endParaRPr lang="zh-TW" altLang="en-US" dirty="0"/>
          </a:p>
        </p:txBody>
      </p:sp>
    </p:spTree>
    <p:extLst>
      <p:ext uri="{BB962C8B-B14F-4D97-AF65-F5344CB8AC3E}">
        <p14:creationId xmlns:p14="http://schemas.microsoft.com/office/powerpoint/2010/main" val="28843074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2229001"/>
            <a:ext cx="10058400" cy="2127878"/>
          </a:xfrm>
          <a:prstGeom prst="rect">
            <a:avLst/>
          </a:prstGeom>
        </p:spPr>
      </p:pic>
      <p:sp>
        <p:nvSpPr>
          <p:cNvPr id="2" name="標題 1"/>
          <p:cNvSpPr>
            <a:spLocks noGrp="1"/>
          </p:cNvSpPr>
          <p:nvPr>
            <p:ph type="title"/>
          </p:nvPr>
        </p:nvSpPr>
        <p:spPr>
          <a:xfrm>
            <a:off x="838200" y="-302240"/>
            <a:ext cx="10515600" cy="1325563"/>
          </a:xfrm>
        </p:spPr>
        <p:txBody>
          <a:bodyPr/>
          <a:lstStyle/>
          <a:p>
            <a:r>
              <a:rPr lang="en-US" altLang="zh-TW" dirty="0" smtClean="0"/>
              <a:t>Multiprotocol Stateless Switching(MPSS)</a:t>
            </a:r>
            <a:endParaRPr lang="zh-TW" altLang="en-US" dirty="0"/>
          </a:p>
        </p:txBody>
      </p:sp>
      <p:sp>
        <p:nvSpPr>
          <p:cNvPr id="3" name="內容版面配置區 2"/>
          <p:cNvSpPr>
            <a:spLocks noGrp="1"/>
          </p:cNvSpPr>
          <p:nvPr>
            <p:ph idx="1"/>
          </p:nvPr>
        </p:nvSpPr>
        <p:spPr>
          <a:xfrm>
            <a:off x="838200" y="720513"/>
            <a:ext cx="10515600" cy="4351338"/>
          </a:xfrm>
        </p:spPr>
        <p:txBody>
          <a:bodyPr/>
          <a:lstStyle/>
          <a:p>
            <a:r>
              <a:rPr lang="en-US" altLang="zh-TW" dirty="0" smtClean="0"/>
              <a:t>MPLS labels are replaced by in-packet Bloom filters</a:t>
            </a:r>
          </a:p>
          <a:p>
            <a:pPr lvl="1">
              <a:buFont typeface="Calibri" panose="020F0502020204030204" pitchFamily="34" charset="0"/>
              <a:buChar char="–"/>
            </a:pPr>
            <a:r>
              <a:rPr lang="en-US" altLang="zh-TW" dirty="0" smtClean="0"/>
              <a:t>Slightly longer packet headers</a:t>
            </a:r>
          </a:p>
          <a:p>
            <a:pPr lvl="1">
              <a:buFont typeface="Calibri" panose="020F0502020204030204" pitchFamily="34" charset="0"/>
              <a:buChar char="–"/>
            </a:pPr>
            <a:r>
              <a:rPr lang="en-US" altLang="zh-TW" dirty="0" smtClean="0"/>
              <a:t>Easier (multicast) tree setup than in MPLS</a:t>
            </a:r>
          </a:p>
          <a:p>
            <a:pPr lvl="1">
              <a:buFont typeface="Calibri" panose="020F0502020204030204" pitchFamily="34" charset="0"/>
              <a:buChar char="–"/>
            </a:pPr>
            <a:r>
              <a:rPr lang="en-US" altLang="zh-TW" dirty="0" smtClean="0"/>
              <a:t>“Stateless” sparse mode multicast</a:t>
            </a:r>
            <a:endParaRPr lang="zh-TW" altLang="en-US" dirty="0"/>
          </a:p>
        </p:txBody>
      </p:sp>
      <p:pic>
        <p:nvPicPr>
          <p:cNvPr id="5" name="圖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4399911"/>
            <a:ext cx="10058400" cy="2186295"/>
          </a:xfrm>
          <a:prstGeom prst="rect">
            <a:avLst/>
          </a:prstGeom>
        </p:spPr>
      </p:pic>
      <p:sp>
        <p:nvSpPr>
          <p:cNvPr id="6" name="文字方塊 5"/>
          <p:cNvSpPr txBox="1"/>
          <p:nvPr/>
        </p:nvSpPr>
        <p:spPr>
          <a:xfrm>
            <a:off x="5217460" y="4138301"/>
            <a:ext cx="1420582" cy="523220"/>
          </a:xfrm>
          <a:prstGeom prst="rect">
            <a:avLst/>
          </a:prstGeom>
          <a:noFill/>
        </p:spPr>
        <p:txBody>
          <a:bodyPr wrap="none" rtlCol="0">
            <a:spAutoFit/>
          </a:bodyPr>
          <a:lstStyle/>
          <a:p>
            <a:r>
              <a:rPr lang="en-US" altLang="zh-TW" sz="2800" dirty="0" smtClean="0"/>
              <a:t>a. MPLS </a:t>
            </a:r>
            <a:endParaRPr lang="zh-TW" altLang="en-US" sz="2800" dirty="0"/>
          </a:p>
        </p:txBody>
      </p:sp>
      <p:sp>
        <p:nvSpPr>
          <p:cNvPr id="7" name="文字方塊 6"/>
          <p:cNvSpPr txBox="1"/>
          <p:nvPr/>
        </p:nvSpPr>
        <p:spPr>
          <a:xfrm>
            <a:off x="5267154" y="6367628"/>
            <a:ext cx="1370888" cy="523220"/>
          </a:xfrm>
          <a:prstGeom prst="rect">
            <a:avLst/>
          </a:prstGeom>
          <a:noFill/>
        </p:spPr>
        <p:txBody>
          <a:bodyPr wrap="none" rtlCol="0">
            <a:spAutoFit/>
          </a:bodyPr>
          <a:lstStyle/>
          <a:p>
            <a:r>
              <a:rPr lang="en-US" altLang="zh-TW" sz="2800" dirty="0" smtClean="0"/>
              <a:t>b. MPSS</a:t>
            </a:r>
            <a:endParaRPr lang="zh-TW" altLang="en-US" sz="2800" dirty="0"/>
          </a:p>
        </p:txBody>
      </p:sp>
    </p:spTree>
    <p:extLst>
      <p:ext uri="{BB962C8B-B14F-4D97-AF65-F5344CB8AC3E}">
        <p14:creationId xmlns:p14="http://schemas.microsoft.com/office/powerpoint/2010/main" val="13220030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Autonomic behaviors</a:t>
            </a:r>
            <a:endParaRPr lang="en-US" altLang="zh-TW" dirty="0" smtClean="0"/>
          </a:p>
        </p:txBody>
      </p:sp>
      <p:sp>
        <p:nvSpPr>
          <p:cNvPr id="3" name="內容版面配置區 2"/>
          <p:cNvSpPr>
            <a:spLocks noGrp="1"/>
          </p:cNvSpPr>
          <p:nvPr>
            <p:ph idx="1"/>
          </p:nvPr>
        </p:nvSpPr>
        <p:spPr/>
        <p:txBody>
          <a:bodyPr/>
          <a:lstStyle/>
          <a:p>
            <a:r>
              <a:rPr lang="en-US" altLang="zh-TW" dirty="0" smtClean="0"/>
              <a:t>Self-configuration of forwarding table entries</a:t>
            </a:r>
          </a:p>
          <a:p>
            <a:pPr marL="457200" lvl="1" indent="0">
              <a:buNone/>
            </a:pPr>
            <a:r>
              <a:rPr lang="en-US" altLang="zh-TW" dirty="0" smtClean="0"/>
              <a:t>The determined link identifiers are then advertised with a link state routing protocol towards all nodes or to a central entity. The self-configuration of the local ”addresses” and the distribution of them via a routing protocol make it possible to determine and use MPLS-like source routing paths in the network without any additional </a:t>
            </a:r>
            <a:r>
              <a:rPr lang="en-US" altLang="zh-TW" dirty="0" err="1" smtClean="0"/>
              <a:t>signalling</a:t>
            </a:r>
            <a:r>
              <a:rPr lang="en-US" altLang="zh-TW" dirty="0" smtClean="0"/>
              <a:t>.</a:t>
            </a:r>
          </a:p>
          <a:p>
            <a:pPr marL="457200" lvl="1" indent="0">
              <a:buNone/>
            </a:pPr>
            <a:endParaRPr lang="en-US" altLang="zh-TW" dirty="0" smtClean="0"/>
          </a:p>
          <a:p>
            <a:r>
              <a:rPr lang="en-US" altLang="zh-TW" dirty="0" smtClean="0"/>
              <a:t>Auto-configuration of VPNs</a:t>
            </a:r>
          </a:p>
          <a:p>
            <a:pPr marL="457200" lvl="1" indent="0">
              <a:buNone/>
            </a:pPr>
            <a:r>
              <a:rPr lang="en-US" altLang="zh-TW" dirty="0" smtClean="0"/>
              <a:t>In the case of a VPN network, this means using a central management system, where authentication of new CEs are performed and the configuration is automatically sent to the PE router.</a:t>
            </a:r>
          </a:p>
          <a:p>
            <a:endParaRPr lang="zh-TW" altLang="en-US" dirty="0"/>
          </a:p>
        </p:txBody>
      </p:sp>
    </p:spTree>
    <p:extLst>
      <p:ext uri="{BB962C8B-B14F-4D97-AF65-F5344CB8AC3E}">
        <p14:creationId xmlns:p14="http://schemas.microsoft.com/office/powerpoint/2010/main" val="1287645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Autonomic behaviors(cont.)</a:t>
            </a:r>
            <a:endParaRPr lang="zh-TW" altLang="en-US" dirty="0"/>
          </a:p>
        </p:txBody>
      </p:sp>
      <p:sp>
        <p:nvSpPr>
          <p:cNvPr id="3" name="內容版面配置區 2"/>
          <p:cNvSpPr>
            <a:spLocks noGrp="1"/>
          </p:cNvSpPr>
          <p:nvPr>
            <p:ph idx="1"/>
          </p:nvPr>
        </p:nvSpPr>
        <p:spPr/>
        <p:txBody>
          <a:bodyPr/>
          <a:lstStyle/>
          <a:p>
            <a:r>
              <a:rPr lang="en-US" altLang="zh-TW" dirty="0" smtClean="0"/>
              <a:t>Resource-aware routing</a:t>
            </a:r>
          </a:p>
          <a:p>
            <a:pPr marL="457200" lvl="1" indent="0">
              <a:buNone/>
            </a:pPr>
            <a:r>
              <a:rPr lang="en-US" altLang="zh-TW" dirty="0" smtClean="0"/>
              <a:t>Traffic Engineering has the task of improving the network’s resource utilization by controlling what paths the traffic takes.</a:t>
            </a:r>
          </a:p>
          <a:p>
            <a:pPr marL="457200" lvl="1" indent="0">
              <a:buNone/>
            </a:pPr>
            <a:endParaRPr lang="en-US" altLang="zh-TW" dirty="0" smtClean="0"/>
          </a:p>
          <a:p>
            <a:r>
              <a:rPr lang="en-US" altLang="zh-TW" dirty="0" smtClean="0"/>
              <a:t>Autonomic provisioning of dynamic multicast trees</a:t>
            </a:r>
          </a:p>
          <a:p>
            <a:pPr marL="457200" lvl="1" indent="0">
              <a:buNone/>
            </a:pPr>
            <a:r>
              <a:rPr lang="en-US" altLang="zh-TW" dirty="0"/>
              <a:t>I</a:t>
            </a:r>
            <a:r>
              <a:rPr lang="en-US" altLang="zh-TW" dirty="0" smtClean="0"/>
              <a:t>f the new receiver is the first in the site joining the group, the multicast tree in the service provider might be changed in the MPLS case, and the </a:t>
            </a:r>
            <a:r>
              <a:rPr lang="en-US" altLang="zh-TW" dirty="0" err="1" smtClean="0"/>
              <a:t>iBF</a:t>
            </a:r>
            <a:r>
              <a:rPr lang="en-US" altLang="zh-TW" dirty="0" smtClean="0"/>
              <a:t> must be modified in the MPSS solution</a:t>
            </a:r>
            <a:endParaRPr lang="zh-TW" altLang="en-US" dirty="0"/>
          </a:p>
        </p:txBody>
      </p:sp>
    </p:spTree>
    <p:extLst>
      <p:ext uri="{BB962C8B-B14F-4D97-AF65-F5344CB8AC3E}">
        <p14:creationId xmlns:p14="http://schemas.microsoft.com/office/powerpoint/2010/main" val="35260028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Autonomic behaviors(cont.)</a:t>
            </a:r>
            <a:endParaRPr lang="zh-TW" altLang="en-US" dirty="0"/>
          </a:p>
        </p:txBody>
      </p:sp>
      <p:sp>
        <p:nvSpPr>
          <p:cNvPr id="3" name="內容版面配置區 2"/>
          <p:cNvSpPr>
            <a:spLocks noGrp="1"/>
          </p:cNvSpPr>
          <p:nvPr>
            <p:ph idx="1"/>
          </p:nvPr>
        </p:nvSpPr>
        <p:spPr>
          <a:xfrm>
            <a:off x="838199" y="1825625"/>
            <a:ext cx="5541085" cy="4351338"/>
          </a:xfrm>
        </p:spPr>
        <p:txBody>
          <a:bodyPr/>
          <a:lstStyle/>
          <a:p>
            <a:r>
              <a:rPr lang="en-US" altLang="zh-TW" dirty="0" smtClean="0"/>
              <a:t>Self-optimization of forwarding performance</a:t>
            </a:r>
          </a:p>
          <a:p>
            <a:pPr marL="457200" lvl="1" indent="0">
              <a:buNone/>
            </a:pPr>
            <a:endParaRPr lang="en-US" altLang="zh-TW" sz="1200" dirty="0"/>
          </a:p>
          <a:p>
            <a:pPr marL="457200" lvl="1" indent="0">
              <a:buNone/>
            </a:pPr>
            <a:r>
              <a:rPr lang="en-US" altLang="zh-TW" dirty="0" smtClean="0"/>
              <a:t>The forwarding overhead (the ratio of total sent bytes to the useful traffic, including per-packet overhead) for different Bloom filter sizes can be found for the AS3257 topology (161 nodes, 328 links).</a:t>
            </a:r>
            <a:endParaRPr lang="zh-TW" altLang="en-US" dirty="0"/>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1782" y="1920751"/>
            <a:ext cx="5244140" cy="4256212"/>
          </a:xfrm>
          <a:prstGeom prst="rect">
            <a:avLst/>
          </a:prstGeom>
        </p:spPr>
      </p:pic>
    </p:spTree>
    <p:extLst>
      <p:ext uri="{BB962C8B-B14F-4D97-AF65-F5344CB8AC3E}">
        <p14:creationId xmlns:p14="http://schemas.microsoft.com/office/powerpoint/2010/main" val="35435799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TotalTime>
  <Words>539</Words>
  <Application>Microsoft Office PowerPoint</Application>
  <PresentationFormat>寬螢幕</PresentationFormat>
  <Paragraphs>47</Paragraphs>
  <Slides>11</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11</vt:i4>
      </vt:variant>
    </vt:vector>
  </HeadingPairs>
  <TitlesOfParts>
    <vt:vector size="16" baseType="lpstr">
      <vt:lpstr>新細明體</vt:lpstr>
      <vt:lpstr>Arial</vt:lpstr>
      <vt:lpstr>Calibri</vt:lpstr>
      <vt:lpstr>Calibri Light</vt:lpstr>
      <vt:lpstr>Office 佈景主題</vt:lpstr>
      <vt:lpstr>Autonomicity in Virtual Private Network provisioning for enterprises</vt:lpstr>
      <vt:lpstr>Outline</vt:lpstr>
      <vt:lpstr>Introduction</vt:lpstr>
      <vt:lpstr>Multiprotocol Label Switching(MPLS)</vt:lpstr>
      <vt:lpstr>In-packet Bloom Filter</vt:lpstr>
      <vt:lpstr>Multiprotocol Stateless Switching(MPSS)</vt:lpstr>
      <vt:lpstr>Autonomic behaviors</vt:lpstr>
      <vt:lpstr>Autonomic behaviors(cont.)</vt:lpstr>
      <vt:lpstr>Autonomic behaviors(cont.)</vt:lpstr>
      <vt:lpstr>Conclusion</vt:lpstr>
      <vt:lpstr>Reference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Autonomicity in Virtual Private Network provisioning for enterprises</dc:title>
  <dc:creator>angela</dc:creator>
  <cp:lastModifiedBy>angela</cp:lastModifiedBy>
  <cp:revision>17</cp:revision>
  <dcterms:created xsi:type="dcterms:W3CDTF">2013-12-24T08:22:53Z</dcterms:created>
  <dcterms:modified xsi:type="dcterms:W3CDTF">2013-12-24T12:04:13Z</dcterms:modified>
</cp:coreProperties>
</file>