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64" r:id="rId5"/>
    <p:sldId id="265" r:id="rId6"/>
    <p:sldId id="268" r:id="rId7"/>
    <p:sldId id="259" r:id="rId8"/>
    <p:sldId id="262" r:id="rId9"/>
    <p:sldId id="269" r:id="rId10"/>
    <p:sldId id="260" r:id="rId11"/>
    <p:sldId id="266" r:id="rId12"/>
    <p:sldId id="267" r:id="rId13"/>
    <p:sldId id="263" r:id="rId14"/>
    <p:sldId id="26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8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0585E-6E7E-4780-91D4-9EE9162D8B69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39847-D237-4CB5-BBC8-59EBCF674D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014F-3465-4D75-9BB2-9E32149ED0D4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58B2-6EC9-4BA6-9520-4B6F951D73CA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755-3DC4-43E9-A466-AC4545F3444B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4872-4975-4369-AA79-1031395AE832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7C72-B9C7-4D1F-B195-68C0A91139BB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118A-A41C-4415-B42B-A14927687F4C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9987-1D80-4E6F-B786-2CAAFF1CD2DE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42534-077F-43BF-98A9-0A87368C3D5D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0A67-81C2-4227-9EC8-5B949324AC38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3021-1615-441C-8C24-7B941003B06C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241-8871-4E82-AC9E-B2245113F2EA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35D2-AC70-4992-8AF8-B83FDF2E4799}" type="datetime1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Steganalysis</a:t>
            </a:r>
            <a:r>
              <a:rPr lang="en-US" altLang="zh-TW" dirty="0" smtClean="0"/>
              <a:t> of Audio Based on Audio Quality Metrics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SPIE Electronic Imaging</a:t>
            </a:r>
          </a:p>
          <a:p>
            <a:r>
              <a:rPr lang="en-US" altLang="zh-TW" dirty="0" err="1" smtClean="0"/>
              <a:t>Ozer</a:t>
            </a:r>
            <a:r>
              <a:rPr lang="en-US" altLang="zh-TW" dirty="0" smtClean="0"/>
              <a:t>, H., </a:t>
            </a:r>
            <a:r>
              <a:rPr lang="en-US" altLang="zh-TW" dirty="0" err="1" smtClean="0"/>
              <a:t>Avcibas</a:t>
            </a:r>
            <a:r>
              <a:rPr lang="en-US" altLang="zh-TW" dirty="0" smtClean="0"/>
              <a:t>, I., </a:t>
            </a:r>
            <a:r>
              <a:rPr lang="en-US" altLang="zh-TW" dirty="0" err="1" smtClean="0"/>
              <a:t>Sankur</a:t>
            </a:r>
            <a:r>
              <a:rPr lang="en-US" altLang="zh-TW" dirty="0" smtClean="0"/>
              <a:t>, B., </a:t>
            </a:r>
            <a:r>
              <a:rPr lang="en-US" altLang="zh-TW" dirty="0" err="1" smtClean="0"/>
              <a:t>Memon</a:t>
            </a:r>
            <a:r>
              <a:rPr lang="en-US" altLang="zh-TW" dirty="0" smtClean="0"/>
              <a:t>,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Test results using linear regression classifier for individual methods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68960"/>
            <a:ext cx="780097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Test results using SVM classifier for individual methods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77438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Detection for ensemble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746125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81248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have comparatively evaluated two classifiers, linear regression and support vector machines. The SFS feature selection coupled with SVM classifier gave the best results.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err="1" smtClean="0"/>
              <a:t>Avcıbaş</a:t>
            </a:r>
            <a:r>
              <a:rPr lang="en-US" altLang="zh-TW" sz="1800" dirty="0" smtClean="0"/>
              <a:t>, İ., </a:t>
            </a:r>
            <a:r>
              <a:rPr lang="en-US" altLang="zh-TW" sz="1800" dirty="0" err="1" smtClean="0"/>
              <a:t>Memon</a:t>
            </a:r>
            <a:r>
              <a:rPr lang="en-US" altLang="zh-TW" sz="1800" dirty="0" smtClean="0"/>
              <a:t> N., </a:t>
            </a:r>
            <a:r>
              <a:rPr lang="en-US" altLang="zh-TW" sz="1800" dirty="0" err="1" smtClean="0"/>
              <a:t>Sankur</a:t>
            </a:r>
            <a:r>
              <a:rPr lang="en-US" altLang="zh-TW" sz="1800" dirty="0" smtClean="0"/>
              <a:t> B., “</a:t>
            </a:r>
            <a:r>
              <a:rPr lang="en-US" altLang="zh-TW" sz="1800" dirty="0" err="1" smtClean="0"/>
              <a:t>Steganalysis</a:t>
            </a:r>
            <a:r>
              <a:rPr lang="en-US" altLang="zh-TW" sz="1800" dirty="0" smtClean="0"/>
              <a:t> using image quality metrics”,  IEEE Trans. on Image Process., January 2003.</a:t>
            </a:r>
          </a:p>
          <a:p>
            <a:endParaRPr lang="en-US" altLang="zh-TW" sz="1800" dirty="0" smtClean="0"/>
          </a:p>
          <a:p>
            <a:r>
              <a:rPr lang="en-US" altLang="zh-TW" sz="1800" dirty="0" err="1" smtClean="0"/>
              <a:t>Quackenbush</a:t>
            </a:r>
            <a:r>
              <a:rPr lang="en-US" altLang="zh-TW" sz="1800" dirty="0" smtClean="0"/>
              <a:t>, S. R., T. P. Barnwell III, and M. A. Clements, Objective Measures of Speech Quality, Prentice Hall, Englewood Cliffs, 1988.</a:t>
            </a:r>
          </a:p>
          <a:p>
            <a:endParaRPr lang="en-US" altLang="zh-TW" sz="1800" dirty="0" smtClean="0"/>
          </a:p>
          <a:p>
            <a:r>
              <a:rPr lang="en-US" altLang="zh-TW" sz="1800" dirty="0" smtClean="0"/>
              <a:t>Bender, W., D. </a:t>
            </a:r>
            <a:r>
              <a:rPr lang="en-US" altLang="zh-TW" sz="1800" dirty="0" err="1" smtClean="0"/>
              <a:t>Gruhl</a:t>
            </a:r>
            <a:r>
              <a:rPr lang="en-US" altLang="zh-TW" sz="1800" dirty="0" smtClean="0"/>
              <a:t>, N. Morimoto, and A. Lu, “Techniques for data hiding”,  IBM Systems Journal,  vol. 35, no: </a:t>
            </a:r>
          </a:p>
          <a:p>
            <a:r>
              <a:rPr lang="en-US" altLang="zh-TW" sz="1800" dirty="0" smtClean="0"/>
              <a:t>3&amp;4, pp. 313-336, 1996.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 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dirty="0" smtClean="0"/>
              <a:t>Distribution </a:t>
            </a:r>
            <a:r>
              <a:rPr lang="en-US" altLang="zh-TW" dirty="0" smtClean="0"/>
              <a:t>of various statistical distance measures, calculated on cover audio signals and on </a:t>
            </a:r>
            <a:r>
              <a:rPr lang="en-US" altLang="zh-TW" dirty="0" err="1" smtClean="0"/>
              <a:t>stego</a:t>
            </a:r>
            <a:r>
              <a:rPr lang="en-US" altLang="zh-TW" dirty="0" smtClean="0"/>
              <a:t>-audio signals.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The  design  of  audio  </a:t>
            </a:r>
            <a:r>
              <a:rPr lang="en-US" altLang="zh-TW" dirty="0" err="1" smtClean="0"/>
              <a:t>steganalyzer</a:t>
            </a:r>
            <a:r>
              <a:rPr lang="en-US" altLang="zh-TW" dirty="0" smtClean="0"/>
              <a:t>  </a:t>
            </a:r>
            <a:r>
              <a:rPr lang="en-US" altLang="zh-TW" dirty="0" smtClean="0"/>
              <a:t>relies  on  the  choice  of  these </a:t>
            </a:r>
            <a:r>
              <a:rPr lang="en-US" altLang="zh-TW" dirty="0" smtClean="0"/>
              <a:t>audio  </a:t>
            </a:r>
            <a:r>
              <a:rPr lang="en-US" altLang="zh-TW" dirty="0" smtClean="0"/>
              <a:t>quality  measures  and  the  construction  of  a  two-class  classifier.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Isolate the </a:t>
            </a:r>
            <a:r>
              <a:rPr lang="en-US" altLang="zh-TW" dirty="0" err="1" smtClean="0"/>
              <a:t>stego</a:t>
            </a:r>
            <a:r>
              <a:rPr lang="en-US" altLang="zh-TW" dirty="0" smtClean="0"/>
              <a:t>-signal 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Audio quality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Feature  selection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Classifiers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33056"/>
            <a:ext cx="761365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b="1" dirty="0" smtClean="0"/>
              <a:t>Audio quality measures</a:t>
            </a:r>
          </a:p>
          <a:p>
            <a:pPr lvl="1"/>
            <a:r>
              <a:rPr lang="en-US" altLang="zh-TW" dirty="0" smtClean="0"/>
              <a:t>Perceptual</a:t>
            </a:r>
          </a:p>
          <a:p>
            <a:pPr lvl="1"/>
            <a:r>
              <a:rPr lang="en-US" altLang="zh-TW" dirty="0" smtClean="0"/>
              <a:t>Non-perceptual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140968"/>
            <a:ext cx="5502360" cy="34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700" b="1" dirty="0" smtClean="0"/>
              <a:t>FEATURE </a:t>
            </a:r>
            <a:r>
              <a:rPr lang="en-US" altLang="zh-TW" sz="2700" b="1" dirty="0" smtClean="0"/>
              <a:t>SELECTION</a:t>
            </a:r>
          </a:p>
          <a:p>
            <a:pPr lvl="1"/>
            <a:r>
              <a:rPr lang="en-US" altLang="zh-TW" dirty="0" smtClean="0"/>
              <a:t>Analysis </a:t>
            </a:r>
            <a:r>
              <a:rPr lang="en-US" altLang="zh-TW" dirty="0" smtClean="0"/>
              <a:t>of Variance (ANOVA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The analysis of variance, known as ANOVA, is a general technique for statistical hypothesis testing, often used when </a:t>
            </a:r>
            <a:r>
              <a:rPr lang="en-US" altLang="zh-TW" dirty="0" smtClean="0"/>
              <a:t>an  </a:t>
            </a:r>
            <a:r>
              <a:rPr lang="en-US" altLang="zh-TW" dirty="0" smtClean="0"/>
              <a:t>experiment  contains  </a:t>
            </a:r>
            <a:r>
              <a:rPr lang="en-US" altLang="zh-TW" dirty="0" smtClean="0"/>
              <a:t>a number  </a:t>
            </a:r>
            <a:r>
              <a:rPr lang="en-US" altLang="zh-TW" dirty="0" smtClean="0"/>
              <a:t>of  groups  or  conditions,  and  </a:t>
            </a:r>
            <a:r>
              <a:rPr lang="en-US" altLang="zh-TW" dirty="0" smtClean="0"/>
              <a:t>one wants  </a:t>
            </a:r>
            <a:r>
              <a:rPr lang="en-US" altLang="zh-TW" dirty="0" smtClean="0"/>
              <a:t>to  see  whether  there  are  any </a:t>
            </a:r>
            <a:r>
              <a:rPr lang="en-US" altLang="zh-TW" dirty="0" smtClean="0"/>
              <a:t>statistically significant </a:t>
            </a:r>
            <a:r>
              <a:rPr lang="en-US" altLang="zh-TW" dirty="0" smtClean="0"/>
              <a:t>differences between them.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b="1" dirty="0" smtClean="0"/>
              <a:t>FEATURE SELECTION</a:t>
            </a:r>
          </a:p>
          <a:p>
            <a:pPr lvl="1"/>
            <a:r>
              <a:rPr lang="en-US" altLang="zh-TW" dirty="0" smtClean="0"/>
              <a:t>Sequential </a:t>
            </a:r>
            <a:r>
              <a:rPr lang="en-US" altLang="zh-TW" dirty="0" smtClean="0"/>
              <a:t>Floating Search Method (SFS</a:t>
            </a:r>
            <a:r>
              <a:rPr lang="en-US" altLang="zh-TW" dirty="0" smtClean="0"/>
              <a:t>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zh-TW" dirty="0" smtClean="0"/>
              <a:t>Choose best two features from the K features, which are those features yielding the best classification </a:t>
            </a:r>
            <a:r>
              <a:rPr lang="en-US" altLang="zh-TW" dirty="0" smtClean="0"/>
              <a:t>result.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zh-TW" dirty="0" smtClean="0"/>
              <a:t>Add the most significant feature from the remaining features set, where selection is made on the basis of the </a:t>
            </a:r>
            <a:r>
              <a:rPr lang="en-US" altLang="zh-TW" dirty="0" smtClean="0"/>
              <a:t>feature </a:t>
            </a:r>
            <a:r>
              <a:rPr lang="en-US" altLang="zh-TW" dirty="0" smtClean="0"/>
              <a:t>that contributes most to the classification result when considered all </a:t>
            </a:r>
            <a:r>
              <a:rPr lang="en-US" altLang="zh-TW" dirty="0" smtClean="0"/>
              <a:t>together.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zh-TW" dirty="0" smtClean="0"/>
              <a:t>Determine the least significant feature from the selected set by conditionally removing features </a:t>
            </a:r>
            <a:r>
              <a:rPr lang="en-US" altLang="zh-TW" dirty="0" smtClean="0"/>
              <a:t>one-by-one check </a:t>
            </a:r>
            <a:r>
              <a:rPr lang="en-US" altLang="zh-TW" dirty="0" smtClean="0"/>
              <a:t>if the removal of the least significant one improves or reduces the classification result, if it improves, </a:t>
            </a:r>
            <a:r>
              <a:rPr lang="en-US" altLang="zh-TW" dirty="0" smtClean="0"/>
              <a:t>remove </a:t>
            </a:r>
            <a:r>
              <a:rPr lang="en-US" altLang="zh-TW" dirty="0" smtClean="0"/>
              <a:t>this feature and go to step 3, else do not remove this feature and go to step 2</a:t>
            </a:r>
            <a:r>
              <a:rPr lang="en-US" altLang="zh-TW" dirty="0" smtClean="0"/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zh-TW" dirty="0" smtClean="0"/>
              <a:t>Stop when the number of selected features equals the number of features required.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700" b="1" dirty="0" smtClean="0"/>
              <a:t>CLASSIFIER DESIGN</a:t>
            </a:r>
          </a:p>
          <a:p>
            <a:pPr lvl="1"/>
            <a:r>
              <a:rPr lang="en-US" altLang="zh-TW" dirty="0" smtClean="0"/>
              <a:t>Regression Analysis </a:t>
            </a:r>
            <a:r>
              <a:rPr lang="en-US" altLang="zh-TW" dirty="0" smtClean="0"/>
              <a:t>Classifier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36912"/>
            <a:ext cx="4824536" cy="3943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b="1" dirty="0" smtClean="0"/>
              <a:t>CLASSIFIER DESIGN</a:t>
            </a:r>
          </a:p>
          <a:p>
            <a:pPr lvl="1"/>
            <a:r>
              <a:rPr lang="en-US" altLang="zh-TW" dirty="0" smtClean="0"/>
              <a:t>Support Vector Machine Classifier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429000"/>
            <a:ext cx="72104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456</Words>
  <Application>Microsoft Office PowerPoint</Application>
  <PresentationFormat>如螢幕大小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Steganalysis of Audio Based on Audio Quality Metrics</vt:lpstr>
      <vt:lpstr>Outline</vt:lpstr>
      <vt:lpstr>Introduction </vt:lpstr>
      <vt:lpstr>Method</vt:lpstr>
      <vt:lpstr>Method</vt:lpstr>
      <vt:lpstr>Method</vt:lpstr>
      <vt:lpstr>Method</vt:lpstr>
      <vt:lpstr>Method</vt:lpstr>
      <vt:lpstr>Method</vt:lpstr>
      <vt:lpstr>Results</vt:lpstr>
      <vt:lpstr>Results</vt:lpstr>
      <vt:lpstr>Results</vt:lpstr>
      <vt:lpstr>Conclusion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Tedtsai</dc:creator>
  <cp:lastModifiedBy>Tedtsai</cp:lastModifiedBy>
  <cp:revision>30</cp:revision>
  <dcterms:created xsi:type="dcterms:W3CDTF">2013-12-22T06:27:08Z</dcterms:created>
  <dcterms:modified xsi:type="dcterms:W3CDTF">2013-12-23T14:03:26Z</dcterms:modified>
</cp:coreProperties>
</file>