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0" r:id="rId12"/>
    <p:sldId id="26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B8626-84D6-4916-94D3-AA2576DA6097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1C0E-3C02-4AB3-B433-0BBB49026E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81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DTC (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Discrete cosine transform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D1C0E-3C02-4AB3-B433-0BBB49026EF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65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87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Rectangle 1053"/>
          <p:cNvSpPr>
            <a:spLocks noChangeArrowheads="1"/>
          </p:cNvSpPr>
          <p:nvPr/>
        </p:nvSpPr>
        <p:spPr bwMode="auto">
          <a:xfrm>
            <a:off x="8534400" y="898525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3F719573-0161-40E4-B85F-88FD93E101F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8" name="Picture 1055" descr="寬3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681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16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22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277813"/>
            <a:ext cx="2058988" cy="5881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29325" cy="5881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06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69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42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6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30B50-7DDA-4381-94C8-34E36FD50E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08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C47F-A185-444F-A5AE-1BB81EBA7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12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5FFE-765B-4623-A1C1-9D2469AD84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525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C0E1-984F-468C-AC7E-02A962B8EC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928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8F21-08B8-4851-A516-8300EFB1C5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79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91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BF83-54E7-4296-91A0-B1A9F462BB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8085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42B5B-823D-47E3-86B8-4EF0C322A8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5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  <a:endParaRPr lang="zh-TW" altLang="en-US" noProof="0" smtClean="0">
              <a:sym typeface="Monotype Sorts" pitchFamily="2" charset="2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71D6-46BF-4B67-A56E-6DC22F9458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202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E7A4-3A0F-414B-8A70-5AECC4E88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33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2082D-6BD9-4FFD-9849-C6F2D9C67A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0193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0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5C59-CF1E-44D7-ADC3-0755E6514A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5303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4926-1AB5-4B4C-A344-021AF9E0AB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695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80EF-F50A-4165-8C27-2EEFB2F54A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70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9E732-30C5-4D6E-85BF-E39A72EE8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345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041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AA0C1-4DA3-4177-86B8-98A74C92EA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47877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A4F7-D65F-459C-A0D8-491D41F5D8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9141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ACFB-4911-41F0-979F-1ED7DCD56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9872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  <a:endParaRPr lang="zh-TW" altLang="en-US" noProof="0" smtClean="0">
              <a:sym typeface="Monotype Sorts" pitchFamily="2" charset="2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73505-59E4-4EC9-B381-78210A187B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1666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D09C-13D1-411E-8998-AE61995EDE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4319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A8C-52D4-4B1F-B494-2ED2BAE060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937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4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63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76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73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2000">
                <a:latin typeface="+mj-lt"/>
                <a:ea typeface="+mn-ea"/>
              </a:defRPr>
            </a:lvl1pPr>
          </a:lstStyle>
          <a:p>
            <a:fld id="{5BBEAD13-0566-4C6C-97E7-55F17F24B09F}" type="datetimeFigureOut">
              <a:rPr lang="zh-TW" altLang="en-US" smtClean="0"/>
              <a:t>2013/11/4</a:t>
            </a:fld>
            <a:endParaRPr lang="zh-TW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latin typeface="+mj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2054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6" name="Rectangle 1053"/>
          <p:cNvSpPr>
            <a:spLocks noChangeArrowheads="1"/>
          </p:cNvSpPr>
          <p:nvPr/>
        </p:nvSpPr>
        <p:spPr bwMode="auto">
          <a:xfrm>
            <a:off x="457200" y="6154738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A9AA9980-942D-46AA-A34A-71677A0CA02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2057" name="Picture 1055" descr="寬3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54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4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ADC43-2D54-4A18-B310-B35D365546AF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EF453B15-2A69-4195-9D0B-872F1499C78B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92519-DD14-411D-A53B-15C234A0594B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9A618893-34BD-4705-9709-2DAF1731D602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3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623175" cy="1944216"/>
          </a:xfrm>
        </p:spPr>
        <p:txBody>
          <a:bodyPr/>
          <a:lstStyle/>
          <a:p>
            <a:r>
              <a:rPr lang="en-US" altLang="zh-TW" sz="4000" dirty="0" smtClean="0"/>
              <a:t>Wave Steganography Approach by Modified LSB</a:t>
            </a:r>
            <a:br>
              <a:rPr lang="en-US" altLang="zh-TW" sz="4000" dirty="0" smtClean="0"/>
            </a:br>
            <a:r>
              <a:rPr lang="en-US" altLang="zh-TW" sz="4000" dirty="0" smtClean="0"/>
              <a:t>						2009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Adviser: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吳坤熹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Student: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陳奕君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Presentation Data:2013/11/5  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93893" y="332656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Second International Conference on Emerging Trends in Engineering and Technology, ICETET-09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763688" y="3379769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A.J. </a:t>
            </a:r>
            <a:r>
              <a:rPr lang="en-US" altLang="zh-TW" sz="2000" dirty="0" err="1"/>
              <a:t>Umbarkar</a:t>
            </a:r>
            <a:r>
              <a:rPr lang="en-US" altLang="zh-TW" sz="2000" dirty="0"/>
              <a:t>,  A.P. Joshi,  A.A. </a:t>
            </a:r>
            <a:r>
              <a:rPr lang="en-US" altLang="zh-TW" sz="2000" dirty="0" err="1" smtClean="0"/>
              <a:t>Jadhav</a:t>
            </a:r>
            <a:r>
              <a:rPr lang="en-US" altLang="zh-TW" sz="2000" dirty="0" smtClean="0"/>
              <a:t> ,and  </a:t>
            </a:r>
            <a:r>
              <a:rPr lang="en-US" altLang="zh-TW" sz="2000" dirty="0"/>
              <a:t>A.R. </a:t>
            </a:r>
            <a:r>
              <a:rPr lang="en-US" altLang="zh-TW" sz="2000" dirty="0" err="1"/>
              <a:t>Buchade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458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zh-TW" sz="1800" dirty="0"/>
              <a:t>P. </a:t>
            </a:r>
            <a:r>
              <a:rPr lang="en-US" altLang="zh-TW" sz="1800" dirty="0" err="1"/>
              <a:t>Sweene</a:t>
            </a:r>
            <a:r>
              <a:rPr lang="en-US" altLang="zh-TW" sz="1800" dirty="0"/>
              <a:t>, Error Control Coding (An Introduction), Prentice-Hall </a:t>
            </a:r>
            <a:r>
              <a:rPr lang="en-US" altLang="zh-TW" sz="1800" dirty="0" smtClean="0"/>
              <a:t>International </a:t>
            </a:r>
            <a:r>
              <a:rPr lang="en-US" altLang="zh-TW" sz="1800" dirty="0"/>
              <a:t>Ltd., Englewood Cliffs, NJ, 1991</a:t>
            </a:r>
            <a:r>
              <a:rPr lang="en-US" altLang="zh-TW" sz="1800" dirty="0" smtClean="0"/>
              <a:t>.</a:t>
            </a:r>
          </a:p>
          <a:p>
            <a:pPr marL="514350" indent="-514350">
              <a:buFont typeface="+mj-lt"/>
              <a:buAutoNum type="arabicPeriod" startAt="5"/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6314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0725"/>
          </a:xfrm>
        </p:spPr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r>
              <a:rPr lang="en-US" altLang="zh-TW" sz="3200" dirty="0" smtClean="0"/>
              <a:t>Related Works</a:t>
            </a:r>
          </a:p>
          <a:p>
            <a:r>
              <a:rPr lang="en-US" altLang="zh-TW" sz="3200" dirty="0" smtClean="0"/>
              <a:t>Implementation</a:t>
            </a:r>
          </a:p>
          <a:p>
            <a:r>
              <a:rPr lang="en-US" altLang="zh-TW" sz="3200" dirty="0" smtClean="0"/>
              <a:t>Discussion</a:t>
            </a:r>
          </a:p>
          <a:p>
            <a:r>
              <a:rPr lang="en-US" altLang="zh-TW" sz="3200" dirty="0" smtClean="0"/>
              <a:t>Reference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200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112568"/>
          </a:xfrm>
        </p:spPr>
        <p:txBody>
          <a:bodyPr/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hree  </a:t>
            </a:r>
            <a:r>
              <a:rPr lang="en-US" altLang="zh-TW" dirty="0"/>
              <a:t>key  </a:t>
            </a:r>
            <a:r>
              <a:rPr lang="en-US" altLang="zh-TW" dirty="0" smtClean="0"/>
              <a:t>requirements - namely, imperceptibility  </a:t>
            </a:r>
            <a:r>
              <a:rPr lang="en-US" altLang="zh-TW" dirty="0"/>
              <a:t>of  </a:t>
            </a:r>
            <a:r>
              <a:rPr lang="en-US" altLang="zh-TW" dirty="0">
                <a:solidFill>
                  <a:srgbClr val="0070C0"/>
                </a:solidFill>
              </a:rPr>
              <a:t>embedding</a:t>
            </a:r>
            <a:r>
              <a:rPr lang="en-US" altLang="zh-TW" dirty="0"/>
              <a:t>,  </a:t>
            </a:r>
            <a:r>
              <a:rPr lang="en-US" altLang="zh-TW" dirty="0">
                <a:solidFill>
                  <a:srgbClr val="0070C0"/>
                </a:solidFill>
              </a:rPr>
              <a:t>correct  recovery</a:t>
            </a:r>
            <a:r>
              <a:rPr lang="en-US" altLang="zh-TW" dirty="0"/>
              <a:t>  of </a:t>
            </a:r>
            <a:r>
              <a:rPr lang="en-US" altLang="zh-TW" dirty="0" smtClean="0"/>
              <a:t>embedded </a:t>
            </a:r>
            <a:r>
              <a:rPr lang="en-US" altLang="zh-TW" dirty="0"/>
              <a:t>information, and </a:t>
            </a:r>
            <a:r>
              <a:rPr lang="en-US" altLang="zh-TW" dirty="0">
                <a:solidFill>
                  <a:srgbClr val="0070C0"/>
                </a:solidFill>
              </a:rPr>
              <a:t>large payload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r>
              <a:rPr lang="en-US" altLang="zh-TW" dirty="0"/>
              <a:t>For  CD  quality  sound,  it  is  necessary  to  encode  </a:t>
            </a:r>
            <a:r>
              <a:rPr lang="en-US" altLang="zh-TW" dirty="0">
                <a:solidFill>
                  <a:srgbClr val="0070C0"/>
                </a:solidFill>
              </a:rPr>
              <a:t>16 </a:t>
            </a:r>
            <a:r>
              <a:rPr lang="en-US" altLang="zh-TW" dirty="0" smtClean="0">
                <a:solidFill>
                  <a:srgbClr val="0070C0"/>
                </a:solidFill>
              </a:rPr>
              <a:t>bits</a:t>
            </a:r>
            <a:r>
              <a:rPr lang="en-US" altLang="zh-TW" dirty="0" smtClean="0"/>
              <a:t> </a:t>
            </a:r>
            <a:r>
              <a:rPr lang="en-US" altLang="zh-TW" dirty="0"/>
              <a:t>per sample at </a:t>
            </a:r>
            <a:r>
              <a:rPr lang="en-US" altLang="zh-TW" dirty="0">
                <a:solidFill>
                  <a:srgbClr val="0070C0"/>
                </a:solidFill>
              </a:rPr>
              <a:t>a rate of 44.1 kHz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Two  </a:t>
            </a:r>
            <a:r>
              <a:rPr lang="en-US" altLang="zh-TW" dirty="0"/>
              <a:t>techniques – </a:t>
            </a:r>
            <a:r>
              <a:rPr lang="en-US" altLang="zh-TW" dirty="0" smtClean="0">
                <a:solidFill>
                  <a:srgbClr val="00B050"/>
                </a:solidFill>
              </a:rPr>
              <a:t>lossless</a:t>
            </a:r>
            <a:r>
              <a:rPr lang="en-US" altLang="zh-TW" dirty="0" smtClean="0"/>
              <a:t> </a:t>
            </a:r>
            <a:r>
              <a:rPr lang="en-US" altLang="zh-TW" dirty="0"/>
              <a:t>and  </a:t>
            </a:r>
            <a:r>
              <a:rPr lang="en-US" altLang="zh-TW" dirty="0" err="1" smtClean="0">
                <a:solidFill>
                  <a:srgbClr val="00B050"/>
                </a:solidFill>
              </a:rPr>
              <a:t>lossy</a:t>
            </a:r>
            <a:r>
              <a:rPr lang="en-US" altLang="zh-TW" dirty="0" smtClean="0">
                <a:solidFill>
                  <a:srgbClr val="00B050"/>
                </a:solidFill>
              </a:rPr>
              <a:t>.</a:t>
            </a:r>
            <a:endParaRPr lang="zh-TW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4530725"/>
          </a:xfrm>
        </p:spPr>
        <p:txBody>
          <a:bodyPr/>
          <a:lstStyle/>
          <a:p>
            <a:r>
              <a:rPr lang="en-US" altLang="zh-TW" dirty="0"/>
              <a:t>Time  </a:t>
            </a:r>
            <a:r>
              <a:rPr lang="en-US" altLang="zh-TW" dirty="0" smtClean="0"/>
              <a:t>domain</a:t>
            </a:r>
            <a:r>
              <a:rPr lang="en-US" altLang="zh-TW" baseline="30000" dirty="0" smtClean="0"/>
              <a:t>1,2</a:t>
            </a:r>
          </a:p>
          <a:p>
            <a:r>
              <a:rPr lang="en-US" altLang="zh-TW" dirty="0" smtClean="0"/>
              <a:t>Wavelet domain</a:t>
            </a:r>
            <a:r>
              <a:rPr lang="en-US" altLang="zh-TW" baseline="30000" dirty="0" smtClean="0"/>
              <a:t>3</a:t>
            </a:r>
          </a:p>
          <a:p>
            <a:r>
              <a:rPr lang="en-US" altLang="zh-TW" dirty="0"/>
              <a:t>Fourier </a:t>
            </a:r>
            <a:r>
              <a:rPr lang="en-US" altLang="zh-TW" dirty="0" smtClean="0"/>
              <a:t>domain</a:t>
            </a:r>
            <a:r>
              <a:rPr lang="en-US" altLang="zh-TW" baseline="30000" dirty="0" smtClean="0"/>
              <a:t>4</a:t>
            </a:r>
          </a:p>
          <a:p>
            <a:r>
              <a:rPr lang="en-US" altLang="zh-TW" dirty="0"/>
              <a:t> Error </a:t>
            </a:r>
            <a:r>
              <a:rPr lang="en-US" altLang="zh-TW" dirty="0" smtClean="0"/>
              <a:t>Correction Coding</a:t>
            </a:r>
            <a:r>
              <a:rPr lang="en-US" altLang="zh-TW" baseline="30000" dirty="0" smtClean="0"/>
              <a:t>5</a:t>
            </a:r>
            <a:endParaRPr lang="zh-TW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1467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 smtClean="0"/>
              <a:t>Implementation(1/3)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936104"/>
          </a:xfrm>
        </p:spPr>
        <p:txBody>
          <a:bodyPr/>
          <a:lstStyle/>
          <a:p>
            <a:r>
              <a:rPr lang="en-US" altLang="zh-TW" dirty="0"/>
              <a:t>Message can be hidden in the cover file in two ways: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2204864"/>
            <a:ext cx="6137391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接點 4"/>
          <p:cNvCxnSpPr/>
          <p:nvPr/>
        </p:nvCxnSpPr>
        <p:spPr>
          <a:xfrm>
            <a:off x="3491880" y="5900154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7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 smtClean="0"/>
              <a:t>Implementation(2/3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6601901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618078"/>
            <a:ext cx="733871" cy="91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3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en-US" altLang="zh-TW" dirty="0" smtClean="0"/>
              <a:t>Implementation(3/3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936104"/>
          </a:xfrm>
        </p:spPr>
        <p:txBody>
          <a:bodyPr/>
          <a:lstStyle/>
          <a:p>
            <a:r>
              <a:rPr lang="en-US" altLang="zh-TW" sz="2000" dirty="0" smtClean="0"/>
              <a:t>Lossless </a:t>
            </a:r>
            <a:r>
              <a:rPr lang="en-US" altLang="zh-TW" sz="2000" dirty="0"/>
              <a:t>hiding:% of hiding = (Carrier bits/ </a:t>
            </a:r>
            <a:r>
              <a:rPr lang="en-US" altLang="zh-TW" sz="2000" dirty="0">
                <a:solidFill>
                  <a:srgbClr val="00B050"/>
                </a:solidFill>
              </a:rPr>
              <a:t>2</a:t>
            </a:r>
            <a:r>
              <a:rPr lang="en-US" altLang="zh-TW" sz="2000" dirty="0"/>
              <a:t> * Message bits) * 100.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r>
              <a:rPr lang="en-US" altLang="zh-TW" sz="2000" dirty="0" err="1" smtClean="0"/>
              <a:t>Lossy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hiding:% of hiding = (Carrier bits / Message bits) * 100.</a:t>
            </a:r>
            <a:endParaRPr lang="zh-TW" alt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912768" cy="32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3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2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Lossless</a:t>
            </a:r>
            <a:r>
              <a:rPr lang="en-US" altLang="zh-TW" dirty="0" smtClean="0"/>
              <a:t> hiding and </a:t>
            </a:r>
            <a:r>
              <a:rPr lang="en-US" altLang="zh-TW" dirty="0" err="1" smtClean="0">
                <a:solidFill>
                  <a:srgbClr val="00B050"/>
                </a:solidFill>
              </a:rPr>
              <a:t>lossy</a:t>
            </a:r>
            <a:r>
              <a:rPr lang="en-US" altLang="zh-TW" dirty="0" smtClean="0"/>
              <a:t> hiding.</a:t>
            </a:r>
          </a:p>
          <a:p>
            <a:r>
              <a:rPr lang="en-US" altLang="zh-TW" dirty="0"/>
              <a:t>The  proposed  methods  have  </a:t>
            </a:r>
            <a:r>
              <a:rPr lang="en-US" altLang="zh-TW" dirty="0">
                <a:solidFill>
                  <a:srgbClr val="0070C0"/>
                </a:solidFill>
              </a:rPr>
              <a:t>high  transparency</a:t>
            </a:r>
            <a:r>
              <a:rPr lang="en-US" altLang="zh-TW" dirty="0"/>
              <a:t>, </a:t>
            </a:r>
            <a:r>
              <a:rPr lang="en-US" altLang="zh-TW" dirty="0" smtClean="0">
                <a:solidFill>
                  <a:srgbClr val="0070C0"/>
                </a:solidFill>
              </a:rPr>
              <a:t>full  </a:t>
            </a:r>
            <a:r>
              <a:rPr lang="en-US" altLang="zh-TW" dirty="0">
                <a:solidFill>
                  <a:srgbClr val="0070C0"/>
                </a:solidFill>
              </a:rPr>
              <a:t>recovery</a:t>
            </a:r>
            <a:r>
              <a:rPr lang="en-US" altLang="zh-TW" dirty="0"/>
              <a:t>  and  demonstrate  correctness  of  the </a:t>
            </a:r>
            <a:r>
              <a:rPr lang="en-US" altLang="zh-TW" dirty="0" smtClean="0"/>
              <a:t>recovered  </a:t>
            </a:r>
            <a:r>
              <a:rPr lang="en-US" altLang="zh-TW" dirty="0"/>
              <a:t>data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Future  </a:t>
            </a:r>
            <a:r>
              <a:rPr lang="en-US" altLang="zh-TW" dirty="0"/>
              <a:t>scope  for </a:t>
            </a:r>
            <a:r>
              <a:rPr lang="en-US" altLang="zh-TW" dirty="0" smtClean="0"/>
              <a:t>higher </a:t>
            </a:r>
            <a:r>
              <a:rPr lang="en-US" altLang="zh-TW" dirty="0"/>
              <a:t>level encryption (like DES, AES, RSA etc</a:t>
            </a:r>
            <a:r>
              <a:rPr lang="en-US" altLang="zh-TW" dirty="0" smtClean="0"/>
              <a:t>.)</a:t>
            </a:r>
          </a:p>
          <a:p>
            <a:r>
              <a:rPr lang="en-US" altLang="zh-TW" dirty="0" smtClean="0"/>
              <a:t>Scope  </a:t>
            </a:r>
            <a:r>
              <a:rPr lang="en-US" altLang="zh-TW" dirty="0"/>
              <a:t>for  hiding  even </a:t>
            </a:r>
            <a:r>
              <a:rPr lang="en-US" altLang="zh-TW" dirty="0" smtClean="0">
                <a:solidFill>
                  <a:srgbClr val="0070C0"/>
                </a:solidFill>
              </a:rPr>
              <a:t>more </a:t>
            </a:r>
            <a:r>
              <a:rPr lang="en-US" altLang="zh-TW" dirty="0">
                <a:solidFill>
                  <a:srgbClr val="0070C0"/>
                </a:solidFill>
              </a:rPr>
              <a:t>data</a:t>
            </a:r>
            <a:r>
              <a:rPr lang="en-US" altLang="zh-TW" dirty="0"/>
              <a:t> hiding by </a:t>
            </a:r>
            <a:r>
              <a:rPr lang="en-US" altLang="zh-TW" dirty="0">
                <a:solidFill>
                  <a:srgbClr val="0070C0"/>
                </a:solidFill>
              </a:rPr>
              <a:t>compressing </a:t>
            </a:r>
            <a:r>
              <a:rPr lang="en-US" altLang="zh-TW" dirty="0" smtClean="0">
                <a:solidFill>
                  <a:srgbClr val="0070C0"/>
                </a:solidFill>
              </a:rPr>
              <a:t>message.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2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sz="1800" dirty="0" smtClean="0"/>
              <a:t>W</a:t>
            </a:r>
            <a:r>
              <a:rPr lang="en-US" altLang="zh-TW" sz="1800" dirty="0"/>
              <a:t>. Bender, D. </a:t>
            </a:r>
            <a:r>
              <a:rPr lang="en-US" altLang="zh-TW" sz="1800" dirty="0" err="1"/>
              <a:t>Gruhl</a:t>
            </a:r>
            <a:r>
              <a:rPr lang="en-US" altLang="zh-TW" sz="1800" dirty="0"/>
              <a:t>, N. Morimoto, and A. Lu, "Techniques for data </a:t>
            </a:r>
            <a:r>
              <a:rPr lang="en-US" altLang="zh-TW" sz="1800" dirty="0" smtClean="0"/>
              <a:t>hiding</a:t>
            </a:r>
            <a:r>
              <a:rPr lang="en-US" altLang="zh-TW" sz="1800" dirty="0"/>
              <a:t>," IBM Systems Journal, vol. 35, issue 3-4, September 1996, pp. </a:t>
            </a:r>
            <a:r>
              <a:rPr lang="en-US" altLang="zh-TW" sz="1800" dirty="0" smtClean="0"/>
              <a:t>313-336.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1800" dirty="0"/>
              <a:t>N. </a:t>
            </a:r>
            <a:r>
              <a:rPr lang="en-US" altLang="zh-TW" sz="1800" dirty="0" err="1"/>
              <a:t>Cvejic</a:t>
            </a:r>
            <a:r>
              <a:rPr lang="en-US" altLang="zh-TW" sz="1800" dirty="0"/>
              <a:t> and T. </a:t>
            </a:r>
            <a:r>
              <a:rPr lang="en-US" altLang="zh-TW" sz="1800" dirty="0" err="1"/>
              <a:t>Seppanen</a:t>
            </a:r>
            <a:r>
              <a:rPr lang="en-US" altLang="zh-TW" sz="1800" dirty="0"/>
              <a:t>, "Channel capacity of high bit rate data </a:t>
            </a:r>
            <a:r>
              <a:rPr lang="en-US" altLang="zh-TW" sz="1800" dirty="0" smtClean="0"/>
              <a:t>hiding </a:t>
            </a:r>
            <a:r>
              <a:rPr lang="en-US" altLang="zh-TW" sz="1800" dirty="0"/>
              <a:t>algorithms in diverse transform domains”, Proceeding of  </a:t>
            </a:r>
            <a:r>
              <a:rPr lang="en-US" altLang="zh-TW" sz="1800" dirty="0" smtClean="0"/>
              <a:t>IEEE international  </a:t>
            </a:r>
            <a:r>
              <a:rPr lang="en-US" altLang="zh-TW" sz="1800" dirty="0"/>
              <a:t>Symposium  on  Communications  and  Information </a:t>
            </a:r>
            <a:r>
              <a:rPr lang="en-US" altLang="zh-TW" sz="1800" dirty="0" smtClean="0"/>
              <a:t>Technology </a:t>
            </a:r>
            <a:r>
              <a:rPr lang="en-US" altLang="zh-TW" sz="1800" dirty="0"/>
              <a:t>(ISCIT 2004), October 2004, vol.1, pp. 84- 88</a:t>
            </a:r>
            <a:r>
              <a:rPr lang="en-US" altLang="zh-TW" sz="1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1800" dirty="0"/>
              <a:t>N.  </a:t>
            </a:r>
            <a:r>
              <a:rPr lang="en-US" altLang="zh-TW" sz="1800" dirty="0" err="1"/>
              <a:t>Taraghi</a:t>
            </a:r>
            <a:r>
              <a:rPr lang="en-US" altLang="zh-TW" sz="1800" dirty="0"/>
              <a:t>  -  </a:t>
            </a:r>
            <a:r>
              <a:rPr lang="en-US" altLang="zh-TW" sz="1800" dirty="0" err="1"/>
              <a:t>Delgarm</a:t>
            </a:r>
            <a:r>
              <a:rPr lang="en-US" altLang="zh-TW" sz="1800" dirty="0"/>
              <a:t>,  Speech  Watermarking,  M.Sc.  Thesis, </a:t>
            </a:r>
            <a:r>
              <a:rPr lang="en-US" altLang="zh-TW" sz="1800" dirty="0" smtClean="0"/>
              <a:t>Computer  </a:t>
            </a:r>
            <a:r>
              <a:rPr lang="en-US" altLang="zh-TW" sz="1800" dirty="0"/>
              <a:t>Engineering  Department,  Sharif  University  of  Technology, </a:t>
            </a:r>
            <a:r>
              <a:rPr lang="en-US" altLang="zh-TW" sz="1800" dirty="0" smtClean="0"/>
              <a:t>Tehran</a:t>
            </a:r>
            <a:r>
              <a:rPr lang="en-US" altLang="zh-TW" sz="1800" dirty="0"/>
              <a:t>, IRAN, May 2006. </a:t>
            </a:r>
            <a:endParaRPr lang="en-US" altLang="zh-TW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sz="1800" dirty="0"/>
              <a:t>L.  Gang,  A.N.  </a:t>
            </a:r>
            <a:r>
              <a:rPr lang="en-US" altLang="zh-TW" sz="1800" dirty="0" err="1"/>
              <a:t>Akansu</a:t>
            </a:r>
            <a:r>
              <a:rPr lang="en-US" altLang="zh-TW" sz="1800" dirty="0"/>
              <a:t>,  and  M.  </a:t>
            </a:r>
            <a:r>
              <a:rPr lang="en-US" altLang="zh-TW" sz="1800" dirty="0" err="1"/>
              <a:t>Ramkumar</a:t>
            </a:r>
            <a:r>
              <a:rPr lang="en-US" altLang="zh-TW" sz="1800" dirty="0"/>
              <a:t>,  "MP3  resistant </a:t>
            </a:r>
            <a:r>
              <a:rPr lang="en-US" altLang="zh-TW" sz="1800" dirty="0" smtClean="0"/>
              <a:t>oblivious  </a:t>
            </a:r>
            <a:r>
              <a:rPr lang="en-US" altLang="zh-TW" sz="1800" dirty="0"/>
              <a:t>steganography,"  Proceedings  of  2001  IEEE  International </a:t>
            </a:r>
            <a:r>
              <a:rPr lang="en-US" altLang="zh-TW" sz="1800" dirty="0" smtClean="0"/>
              <a:t>Conference </a:t>
            </a:r>
            <a:r>
              <a:rPr lang="en-US" altLang="zh-TW" sz="1800" dirty="0"/>
              <a:t>on Acoustics, Speech, and Signal Processing (ICASSP'01), </a:t>
            </a:r>
            <a:r>
              <a:rPr lang="en-US" altLang="zh-TW" sz="1800" dirty="0" smtClean="0"/>
              <a:t>May </a:t>
            </a:r>
            <a:r>
              <a:rPr lang="en-US" altLang="zh-TW" sz="1800" dirty="0"/>
              <a:t>2001 vol.3, pp. 1365-1368.</a:t>
            </a: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42583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3">
  <a:themeElements>
    <a:clrScheme name="簡報6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簡報6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簡報6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佈景主題3</Template>
  <TotalTime>462</TotalTime>
  <Words>404</Words>
  <Application>Microsoft Office PowerPoint</Application>
  <PresentationFormat>如螢幕大小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10</vt:i4>
      </vt:variant>
    </vt:vector>
  </HeadingPairs>
  <TitlesOfParts>
    <vt:vector size="13" baseType="lpstr">
      <vt:lpstr>佈景主題3</vt:lpstr>
      <vt:lpstr>投影片設計範本</vt:lpstr>
      <vt:lpstr>1_投影片設計範本</vt:lpstr>
      <vt:lpstr>Wave Steganography Approach by Modified LSB       2009</vt:lpstr>
      <vt:lpstr>Outline</vt:lpstr>
      <vt:lpstr>Introduction</vt:lpstr>
      <vt:lpstr>Related Work</vt:lpstr>
      <vt:lpstr>Implementation(1/3)</vt:lpstr>
      <vt:lpstr>Implementation(2/3)</vt:lpstr>
      <vt:lpstr>Implementation(3/3)</vt:lpstr>
      <vt:lpstr>Discussion</vt:lpstr>
      <vt:lpstr>Reference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Steganography Approach by Modified LSB</dc:title>
  <dc:creator>Lily</dc:creator>
  <cp:lastModifiedBy>Lily</cp:lastModifiedBy>
  <cp:revision>12</cp:revision>
  <dcterms:created xsi:type="dcterms:W3CDTF">2013-11-04T05:19:44Z</dcterms:created>
  <dcterms:modified xsi:type="dcterms:W3CDTF">2013-11-04T13:14:43Z</dcterms:modified>
</cp:coreProperties>
</file>