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08" r:id="rId3"/>
    <p:sldId id="297" r:id="rId4"/>
    <p:sldId id="298" r:id="rId5"/>
    <p:sldId id="299" r:id="rId6"/>
    <p:sldId id="263" r:id="rId7"/>
    <p:sldId id="309" r:id="rId8"/>
    <p:sldId id="310" r:id="rId9"/>
    <p:sldId id="282" r:id="rId10"/>
    <p:sldId id="283" r:id="rId11"/>
    <p:sldId id="284" r:id="rId12"/>
    <p:sldId id="285" r:id="rId13"/>
    <p:sldId id="307" r:id="rId14"/>
    <p:sldId id="257" r:id="rId15"/>
    <p:sldId id="311" r:id="rId16"/>
    <p:sldId id="258" r:id="rId17"/>
    <p:sldId id="303" r:id="rId18"/>
    <p:sldId id="304" r:id="rId19"/>
    <p:sldId id="305" r:id="rId20"/>
    <p:sldId id="271" r:id="rId21"/>
    <p:sldId id="272" r:id="rId22"/>
    <p:sldId id="280" r:id="rId23"/>
    <p:sldId id="260" r:id="rId24"/>
    <p:sldId id="278" r:id="rId25"/>
    <p:sldId id="290" r:id="rId26"/>
    <p:sldId id="291" r:id="rId27"/>
    <p:sldId id="292" r:id="rId28"/>
    <p:sldId id="265" r:id="rId29"/>
    <p:sldId id="266" r:id="rId30"/>
    <p:sldId id="281" r:id="rId31"/>
    <p:sldId id="267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77677" autoAdjust="0"/>
  </p:normalViewPr>
  <p:slideViewPr>
    <p:cSldViewPr>
      <p:cViewPr varScale="1">
        <p:scale>
          <a:sx n="56" d="100"/>
          <a:sy n="56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51BBC-D4BA-48D9-BFB2-B328CA072853}" type="datetimeFigureOut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68FB0-F660-4346-8FDF-EC9075C05BB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現今的社會中無論到何處都會使用網路進行收送資料，非常需要一個網路設備找尋最佳化的「路徑」</a:t>
            </a:r>
            <a:r>
              <a:rPr lang="en-US" altLang="zh-TW" dirty="0" smtClean="0"/>
              <a:t>(Router)</a:t>
            </a:r>
            <a:r>
              <a:rPr lang="zh-TW" altLang="zh-TW" dirty="0" smtClean="0"/>
              <a:t>，當路由器有多條可到達目的地網路路徑，並且這些路徑的度量值（跳數、頻寬等）相等時（即所謂的等成本度量），路由器將進行等價負載平衡；當如果發現這些路徑的度量值（跳數、頻寬等）不相等時，如果路由器具備有對應功能的話，那麼仍然能夠透過多個網路介面發送封包到相同的目的地，把它稱為非等價負載平衡。</a:t>
            </a:r>
            <a:endParaRPr lang="en-US" altLang="zh-TW" dirty="0" smtClean="0"/>
          </a:p>
          <a:p>
            <a:r>
              <a:rPr lang="zh-TW" altLang="zh-TW" dirty="0" smtClean="0"/>
              <a:t>目前路由器具有非等價負載平衡設備的公司，只有</a:t>
            </a:r>
            <a:r>
              <a:rPr lang="en-US" altLang="zh-TW" dirty="0" smtClean="0"/>
              <a:t> CISCO </a:t>
            </a:r>
            <a:r>
              <a:rPr lang="zh-TW" altLang="zh-TW" dirty="0" smtClean="0"/>
              <a:t>推出的路由器產品才有這項功能，對於一個中小型企業來說，如果需要用此設備就需要向</a:t>
            </a:r>
            <a:r>
              <a:rPr lang="en-US" altLang="zh-TW" dirty="0" smtClean="0"/>
              <a:t>CISCO </a:t>
            </a:r>
            <a:r>
              <a:rPr lang="zh-TW" altLang="zh-TW" dirty="0" smtClean="0"/>
              <a:t>公司買，這是一個非常相當大的成本，並非每個中小型企業都能負荷的成本。</a:t>
            </a:r>
            <a:endParaRPr lang="en-US" altLang="zh-TW" dirty="0" smtClean="0"/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系統中主要包括了五個組成要件，第一個是建立控制核心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，用來與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建立連線通道並進行控制；第二個是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，用來管理內部使用者對外網路出入的介面；第三個是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SAPIDO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，負責作為連接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3G/Wi-Fi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；第四個是一台普通的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D-Link 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，負責連接底下所有不同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電腦；第五個是使用者電腦，扮演著客戶端的需求。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首先一開始啟動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，再來讓兩台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與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建立連線，</a:t>
            </a:r>
            <a:r>
              <a:rPr lang="zh-TW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當如果底下使用者需要對外存取資料時，</a:t>
            </a:r>
            <a:endParaRPr lang="en-US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如果來源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位址是內部網路，然而目地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IP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位址不是，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來處理，等待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，如果是從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進來的封包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也會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Packet in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Ryu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Controller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處理完後在 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Setup rule 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給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vSwitch</a:t>
            </a:r>
            <a:r>
              <a:rPr lang="zh-TW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368FB0-F660-4346-8FDF-EC9075C05BB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6F24E-16A4-4635-85B7-A59BE03F532C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72CB8-A907-45D9-95A2-961EC1876D36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B56EB-ED96-4733-BE81-599578F8AFEE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AAD-0ED0-4F46-93F2-513F80EB1B13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8EE23-73A1-4B62-8A52-2313912882DC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AABA-528C-42C4-8EE4-AB5C14AD6854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B94F-7B83-4D17-92AB-C1782C80BF0C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68212-9532-49C7-80BC-8A7E385F726E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88E8-5CBD-419E-89DB-511DC427FE0B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E190B-6AB6-4A80-A99B-AEB0015B6D2E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C30-7DAC-40D9-8158-198D83BB7FA2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C335-C9AA-4013-B17B-3F6E2F9898FA}" type="datetime1">
              <a:rPr lang="zh-TW" altLang="en-US" smtClean="0"/>
              <a:pPr/>
              <a:t>2014/5/21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Implementation and Analysis of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-based Bandwidth Aggregation Routers in Heterogeneous Networks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學生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賴意姍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指導老師</a:t>
            </a:r>
            <a:r>
              <a:rPr lang="en-US" altLang="zh-TW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zh-TW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吳坤熹 老師</a:t>
            </a:r>
            <a:endParaRPr lang="en-US" altLang="zh-TW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547664" y="836712"/>
            <a:ext cx="549862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異質網路中基於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3200" dirty="0" smtClean="0"/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/>
            </a:r>
            <a:b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頻寬聚集路由器實作與分析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6" name="圖片 5" descr="controller1.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348880"/>
            <a:ext cx="4032448" cy="3797653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88668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[1]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Flow Table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 descr="rule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1720" y="2852936"/>
            <a:ext cx="5229225" cy="3739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 smtClean="0"/>
              <a:t>背景知識</a:t>
            </a:r>
            <a:r>
              <a:rPr lang="en-US" altLang="zh-TW" sz="3600" dirty="0" smtClean="0"/>
              <a:t>(cont.)-</a:t>
            </a:r>
            <a:r>
              <a:rPr lang="en-US" altLang="zh-TW" sz="3600" dirty="0" err="1" smtClean="0"/>
              <a:t>Ryu</a:t>
            </a:r>
            <a:r>
              <a:rPr lang="en-US" altLang="zh-TW" sz="3600" dirty="0" smtClean="0"/>
              <a:t> </a:t>
            </a:r>
            <a:r>
              <a:rPr lang="en-US" altLang="zh-TW" sz="3600" dirty="0" err="1" smtClean="0"/>
              <a:t>OpenFlow</a:t>
            </a:r>
            <a:r>
              <a:rPr lang="en-US" altLang="zh-TW" sz="3600" dirty="0" smtClean="0"/>
              <a:t> Controller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6" name="圖片 5" descr="Ryu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348880"/>
            <a:ext cx="5040560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相關研究 </a:t>
            </a:r>
            <a:r>
              <a:rPr lang="en-US" altLang="zh-TW" dirty="0" smtClean="0"/>
              <a:t>-LABERIO</a:t>
            </a:r>
            <a:endParaRPr lang="zh-TW" altLang="en-US" dirty="0"/>
          </a:p>
        </p:txBody>
      </p:sp>
      <p:pic>
        <p:nvPicPr>
          <p:cNvPr id="7" name="內容版面配置區 6" descr="20140522-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10830" y="1700808"/>
            <a:ext cx="6861570" cy="454968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0" y="64886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[4]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網路拓撲架構圖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7" name="內容版面配置區 6" descr="架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196752"/>
            <a:ext cx="6192688" cy="5490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功能介紹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類別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</a:rPr>
                        <a:t>功能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Switch</a:t>
                      </a:r>
                      <a:r>
                        <a:rPr lang="zh-TW" alt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Features</a:t>
                      </a:r>
                      <a:endParaRPr lang="zh-TW" alt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Port</a:t>
                      </a:r>
                      <a:r>
                        <a:rPr lang="zh-TW" alt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Stats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Packet in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Packet out</a:t>
                      </a:r>
                      <a:endParaRPr lang="zh-TW" altLang="en-US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系統實</a:t>
            </a:r>
            <a:r>
              <a:rPr lang="zh-TW" altLang="en-US" dirty="0" smtClean="0"/>
              <a:t>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itchFamily="18" charset="0"/>
                          <a:cs typeface="Times New Roman" pitchFamily="18" charset="0"/>
                        </a:rPr>
                        <a:t>172.16.1.2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70:5A:B6:E9:14:5C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8.8.8.8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PC1→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3733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</a:t>
            </a:r>
            <a:r>
              <a:rPr lang="zh-TW" altLang="en-US" dirty="0" smtClean="0"/>
              <a:t>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8.8.8.8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R1→Controller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3733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</a:t>
            </a:r>
            <a:r>
              <a:rPr lang="zh-TW" altLang="en-US" dirty="0" smtClean="0"/>
              <a:t>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00:1e:90:18:04:cc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8.8.8.8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44:89:fc:41:6C:0b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Controller→R1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124744"/>
            <a:ext cx="773733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</a:t>
            </a:r>
            <a:r>
              <a:rPr lang="zh-TW" altLang="en-US" dirty="0" smtClean="0"/>
              <a:t>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環境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" y="5661248"/>
          <a:ext cx="9144000" cy="12801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598376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順序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src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Times New Roman" pitchFamily="18" charset="0"/>
                          <a:cs typeface="Times New Roman" pitchFamily="18" charset="0"/>
                        </a:rPr>
                        <a:t>dst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 IP address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dst MAC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描述</a:t>
                      </a:r>
                    </a:p>
                  </a:txBody>
                  <a:tcPr anchor="ctr"/>
                </a:tc>
              </a:tr>
              <a:tr h="598376"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Times New Roman" pitchFamily="18" charset="0"/>
                          <a:cs typeface="Times New Roman" pitchFamily="18" charset="0"/>
                        </a:rPr>
                        <a:t>192.168.1.2</a:t>
                      </a:r>
                      <a:endParaRPr lang="en-US" altLang="zh-TW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00:05:5d:0b:44:31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>
                          <a:latin typeface="Times New Roman" pitchFamily="18" charset="0"/>
                          <a:cs typeface="Times New Roman" pitchFamily="18" charset="0"/>
                        </a:rPr>
                        <a:t>8.8.8.8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Times New Roman" pitchFamily="18" charset="0"/>
                          <a:cs typeface="Times New Roman" pitchFamily="18" charset="0"/>
                        </a:rPr>
                        <a:t>00:d0:41:c4:c0:62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R1→SAPIDO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內容版面配置區 7" descr="流程v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124744"/>
            <a:ext cx="7737331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隨著網路服務越來越多樣化，在校園或企業網路中，網管人員都會在網路出入口架設負載平衡器以防止來自</a:t>
            </a:r>
            <a:r>
              <a:rPr lang="zh-TW" altLang="en-US" dirty="0" smtClean="0"/>
              <a:t>內部</a:t>
            </a:r>
            <a:r>
              <a:rPr lang="en-US" altLang="zh-TW" dirty="0" smtClean="0"/>
              <a:t>/</a:t>
            </a:r>
            <a:r>
              <a:rPr lang="zh-TW" altLang="en-US" dirty="0" smtClean="0"/>
              <a:t>外部的網路有大量流量進出，而導致網路速度變慢。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pic>
        <p:nvPicPr>
          <p:cNvPr id="8" name="內容版面配置區 7" descr="packet_inv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196752"/>
            <a:ext cx="6696744" cy="5661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R1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7" name="內容版面配置區 4"/>
          <p:cNvGraphicFramePr>
            <a:graphicFrameLocks/>
          </p:cNvGraphicFramePr>
          <p:nvPr/>
        </p:nvGraphicFramePr>
        <p:xfrm>
          <a:off x="395536" y="1412776"/>
          <a:ext cx="8229600" cy="255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Tables 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=0x0800,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ipv4_src=192.168.1.2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=00:05:5D:0B:44:31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ipv4_src=192.168.1.3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00:22:B0:03:D0:4B,</a:t>
                      </a:r>
                    </a:p>
                    <a:p>
                      <a:r>
                        <a:rPr lang="en-US" altLang="zh-TW" sz="16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=00:d0:41:cb:7b:e9,</a:t>
                      </a:r>
                      <a:b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Output:1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Packet_In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內容版面配置區 4"/>
          <p:cNvGraphicFramePr>
            <a:graphicFrameLocks/>
          </p:cNvGraphicFramePr>
          <p:nvPr/>
        </p:nvGraphicFramePr>
        <p:xfrm>
          <a:off x="395536" y="4077072"/>
          <a:ext cx="8229600" cy="230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Tables 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=0x0800,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ipv4_src=192.168.1.2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=00:05:5D:0B:44:31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Packet_In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 R2 Flow tables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7" name="內容版面配置區 4"/>
          <p:cNvGraphicFramePr>
            <a:graphicFrameLocks/>
          </p:cNvGraphicFramePr>
          <p:nvPr/>
        </p:nvGraphicFramePr>
        <p:xfrm>
          <a:off x="467544" y="1484784"/>
          <a:ext cx="8229600" cy="255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Tables 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=0x0800,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ipv4_src=192.168.2.2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=68:05:CA:16:CB:D4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ipv4_src=192.168.2.3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=78:44:76:A7:0E:06</a:t>
                      </a:r>
                      <a: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r>
                        <a:rPr lang="en-US" altLang="zh-TW" sz="1600" b="0" i="0" u="none" strike="noStrike" kern="12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eth_dst</a:t>
                      </a:r>
                      <a:r>
                        <a:rPr lang="en-US" altLang="zh-TW" sz="1600" b="0" i="0" u="none" strike="noStrike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</a:t>
                      </a:r>
                      <a: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altLang="zh-TW" sz="16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Output:1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Packet_In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內容版面配置區 4"/>
          <p:cNvGraphicFramePr>
            <a:graphicFrameLocks/>
          </p:cNvGraphicFramePr>
          <p:nvPr/>
        </p:nvGraphicFramePr>
        <p:xfrm>
          <a:off x="467544" y="4149080"/>
          <a:ext cx="8229600" cy="230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Tables 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Priority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Match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Action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Eth_type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=0x0800,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ipv4_src=192.168.2.2</a:t>
                      </a:r>
                      <a:b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eth_src</a:t>
                      </a: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=68:05:CA:16:CB:D4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NORMAL</a:t>
                      </a:r>
                      <a:endParaRPr lang="zh-TW" altLang="en-US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r"/>
                      <a:r>
                        <a:rPr lang="en-US" altLang="zh-TW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Packet_In</a:t>
                      </a:r>
                      <a:endParaRPr lang="zh-TW" alt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系統實作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硬體規格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Ryu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3.6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v1.2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 x64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Open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vSwitch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1.11.0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SAPIDO 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10/100 Mbps (MB-1112)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Ver2.0.28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HP 1410-24G Switch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PC1~3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Windows 7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Gigabit Ethernet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指標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iperf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</a:t>
            </a:r>
            <a:r>
              <a:rPr lang="zh-TW" altLang="en-US" dirty="0" smtClean="0"/>
              <a:t>實驗架構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二台路由器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Client: Windows 7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Server: FreeBSD 9.0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Controller :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R1(Chunghwa):CentOS 6.4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R2(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FarEasTone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CentOS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6.4</a:t>
            </a:r>
          </a:p>
          <a:p>
            <a:pPr lvl="1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  <p:pic>
        <p:nvPicPr>
          <p:cNvPr id="8" name="圖片 7" descr="效能實驗架構-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725145"/>
            <a:ext cx="7324725" cy="2132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(cont.)-Throughput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Throughput(kbps)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Time(sec)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1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2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效能量測</a:t>
            </a:r>
            <a:r>
              <a:rPr lang="en-US" altLang="zh-TW" dirty="0" smtClean="0"/>
              <a:t>(cont.)-Packet loss rate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圖表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縱軸：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 rate(%)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橫軸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Size(bytes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紅色：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藍色：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interface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結論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提供一個中小企業都能自動化使用負載平衡，無需讓網路管理者來手動設定，減少額外的成本</a:t>
            </a:r>
            <a:r>
              <a:rPr lang="en-US" altLang="zh-TW" dirty="0" smtClean="0"/>
              <a:t>(</a:t>
            </a:r>
            <a:r>
              <a:rPr lang="zh-TW" altLang="en-US" dirty="0" smtClean="0"/>
              <a:t>例如：人力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提出使用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概念實作出一個具有動態路由負載平衡功能。</a:t>
            </a:r>
            <a:endParaRPr lang="en-US" altLang="zh-TW" dirty="0" smtClean="0"/>
          </a:p>
          <a:p>
            <a:r>
              <a:rPr lang="zh-TW" altLang="en-US" dirty="0" smtClean="0"/>
              <a:t>實作環境無需整個網路環境都使用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/>
              <a:t>未來展望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and R2</a:t>
            </a:r>
            <a:r>
              <a:rPr lang="zh-TW" altLang="en-US" dirty="0" smtClean="0"/>
              <a:t> 中間多加一條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</a:t>
            </a:r>
            <a:r>
              <a:rPr lang="zh-TW" altLang="en-US" dirty="0" smtClean="0"/>
              <a:t>，如果判斷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R1</a:t>
            </a:r>
            <a:r>
              <a:rPr lang="en-US" altLang="zh-TW" dirty="0" smtClean="0"/>
              <a:t> </a:t>
            </a:r>
            <a:r>
              <a:rPr lang="zh-TW" altLang="en-US" dirty="0" smtClean="0"/>
              <a:t>這個路由器對外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en-US" altLang="zh-TW" dirty="0" smtClean="0"/>
              <a:t> </a:t>
            </a:r>
            <a:r>
              <a:rPr lang="zh-TW" altLang="en-US" dirty="0" smtClean="0"/>
              <a:t>超過一定的流量時，可以將部分封包導向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R2</a:t>
            </a:r>
            <a:r>
              <a:rPr lang="en-US" altLang="zh-TW" dirty="0" smtClean="0"/>
              <a:t> </a:t>
            </a:r>
            <a:r>
              <a:rPr lang="zh-TW" altLang="en-US" dirty="0" smtClean="0"/>
              <a:t>對外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Link(s)</a:t>
            </a:r>
            <a:r>
              <a:rPr lang="zh-TW" altLang="en-US" dirty="0" smtClean="0"/>
              <a:t>上，繼續運作。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29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 smtClean="0"/>
              <a:t>背景</a:t>
            </a:r>
            <a:r>
              <a:rPr lang="en-US" altLang="zh-TW" dirty="0" smtClean="0"/>
              <a:t>(cont</a:t>
            </a:r>
            <a:r>
              <a:rPr lang="en-US" altLang="zh-TW" dirty="0" smtClean="0"/>
              <a:t>.)-Storyboard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 descr="圖1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600200"/>
            <a:ext cx="8712968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參考文獻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[1]	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Switch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Speciﬁcation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Version 1.2 , Dec. 5, 2011</a:t>
            </a:r>
          </a:p>
          <a:p>
            <a:pPr lvl="0"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[2]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“Load Balancing Inbound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Autonomous Systems,” Jan. 2009.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	A.S.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Sairam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Barua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“Distributed Route Control Schemes to Load Balance Incoming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Trafﬁc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Multihomed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 Stub Networks,” Jan. 2010.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[4]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	H. Long, Y.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Shen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M.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Guo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 F. Tang, “LABERIO: Dynamic load-balanced routing in </a:t>
            </a:r>
            <a:r>
              <a:rPr lang="en-US" altLang="zh-TW" sz="2000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-enabled networks,” Mar. 2013.</a:t>
            </a:r>
          </a:p>
          <a:p>
            <a:pPr>
              <a:buNone/>
            </a:pP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[5] </a:t>
            </a:r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義守大學斷網事件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,[http://www.nownews.com/n/2013/01/03/345630]</a:t>
            </a:r>
            <a:endParaRPr lang="zh-TW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Demonstration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</a:t>
            </a:r>
            <a:r>
              <a:rPr lang="en-US" altLang="zh-TW" dirty="0" smtClean="0"/>
              <a:t>.)-</a:t>
            </a:r>
            <a:r>
              <a:rPr lang="en-US" altLang="zh-TW" dirty="0" smtClean="0"/>
              <a:t>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6" name="內容版面配置區 5" descr="圖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00200"/>
            <a:ext cx="85689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r>
              <a:rPr lang="en-US" altLang="zh-TW" dirty="0" smtClean="0"/>
              <a:t>(cont</a:t>
            </a:r>
            <a:r>
              <a:rPr lang="en-US" altLang="zh-TW" dirty="0" smtClean="0"/>
              <a:t>.)-</a:t>
            </a:r>
            <a:r>
              <a:rPr lang="en-US" altLang="zh-TW" dirty="0" smtClean="0"/>
              <a:t>Storyboard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內容版面配置區 6" descr="圖3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600200"/>
            <a:ext cx="849694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研究動機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目前在邊界路由器上具有非等價負載平衡，只有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CISCO</a:t>
            </a:r>
            <a:r>
              <a:rPr lang="en-US" altLang="zh-TW" dirty="0" smtClean="0"/>
              <a:t> </a:t>
            </a:r>
            <a:r>
              <a:rPr lang="zh-TW" altLang="en-US" dirty="0" smtClean="0"/>
              <a:t>公司才有此產品，但是需要花費人力去做設定，太過於麻煩。</a:t>
            </a:r>
            <a:endParaRPr lang="en-US" altLang="zh-TW" dirty="0" smtClean="0"/>
          </a:p>
          <a:p>
            <a:r>
              <a:rPr lang="zh-TW" altLang="en-US" dirty="0" smtClean="0"/>
              <a:t>提供一個架構讓中小企業公司都適用。</a:t>
            </a:r>
            <a:endParaRPr lang="en-US" altLang="zh-TW" dirty="0" smtClean="0"/>
          </a:p>
          <a:p>
            <a:r>
              <a:rPr lang="zh-TW" altLang="en-US" dirty="0" smtClean="0"/>
              <a:t>網路管理人員或研究人員可自行定義自家網路環境，布局限在於一個軟硬體設備上。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背景</a:t>
            </a:r>
            <a:r>
              <a:rPr lang="zh-TW" altLang="en-US" dirty="0" smtClean="0"/>
              <a:t>知識</a:t>
            </a:r>
            <a:r>
              <a:rPr lang="en-US" altLang="zh-TW" dirty="0" smtClean="0"/>
              <a:t>-</a:t>
            </a:r>
            <a:r>
              <a:rPr lang="en-US" altLang="zh-TW" dirty="0" err="1" smtClean="0"/>
              <a:t>Multihoming</a:t>
            </a:r>
            <a:r>
              <a:rPr lang="en-US" altLang="zh-TW" dirty="0" smtClean="0"/>
              <a:t> </a:t>
            </a:r>
            <a:r>
              <a:rPr lang="zh-TW" altLang="zh-TW" dirty="0" smtClean="0"/>
              <a:t>技術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冗餘備援</a:t>
            </a:r>
            <a:r>
              <a:rPr lang="en-US" altLang="zh-TW" dirty="0" smtClean="0"/>
              <a:t>( Redundant Link 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 descr="BR-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564904"/>
            <a:ext cx="6772275" cy="3392413"/>
          </a:xfrm>
          <a:prstGeom prst="rect">
            <a:avLst/>
          </a:prstGeom>
        </p:spPr>
      </p:pic>
      <p:pic>
        <p:nvPicPr>
          <p:cNvPr id="7" name="內容版面配置區 4" descr="BR-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420888"/>
            <a:ext cx="6772275" cy="36004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0" y="6475709"/>
            <a:ext cx="1608133" cy="382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[5]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背景知識</a:t>
            </a:r>
            <a:r>
              <a:rPr lang="en-US" altLang="zh-TW" dirty="0" smtClean="0"/>
              <a:t>(cont.)-</a:t>
            </a:r>
            <a:r>
              <a:rPr lang="en-US" altLang="zh-TW" dirty="0" err="1" smtClean="0"/>
              <a:t>Multihoming</a:t>
            </a:r>
            <a:r>
              <a:rPr lang="en-US" altLang="zh-TW" dirty="0" smtClean="0"/>
              <a:t> </a:t>
            </a:r>
            <a:r>
              <a:rPr lang="zh-TW" altLang="zh-TW" dirty="0" smtClean="0"/>
              <a:t>技術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負載平衡</a:t>
            </a:r>
            <a:r>
              <a:rPr lang="en-US" altLang="zh-TW" dirty="0" smtClean="0"/>
              <a:t>( Load Balance )</a:t>
            </a:r>
          </a:p>
          <a:p>
            <a:pPr lvl="1"/>
            <a:r>
              <a:rPr lang="zh-TW" altLang="zh-TW" dirty="0" smtClean="0"/>
              <a:t>循環分配</a:t>
            </a:r>
            <a:r>
              <a:rPr lang="en-US" altLang="zh-TW" dirty="0" smtClean="0"/>
              <a:t>(Round-Robin)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最少流量者優先分配</a:t>
            </a:r>
            <a:r>
              <a:rPr lang="en-US" altLang="zh-TW" dirty="0" smtClean="0"/>
              <a:t>(Least Traffic)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最少連線者優先分配</a:t>
            </a:r>
            <a:r>
              <a:rPr lang="en-US" altLang="zh-TW" dirty="0" smtClean="0"/>
              <a:t>(Least User)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最快回應時間優先分配</a:t>
            </a:r>
            <a:r>
              <a:rPr lang="en-US" altLang="zh-TW" dirty="0" smtClean="0"/>
              <a:t>(Response Time)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權重分配</a:t>
            </a:r>
            <a:r>
              <a:rPr lang="en-US" altLang="zh-TW" dirty="0" smtClean="0"/>
              <a:t>(Weight Round-Robin)</a:t>
            </a:r>
            <a:endParaRPr lang="zh-TW" altLang="zh-TW" dirty="0" smtClean="0"/>
          </a:p>
          <a:p>
            <a:pPr lvl="1"/>
            <a:r>
              <a:rPr lang="zh-TW" altLang="zh-TW" dirty="0" smtClean="0"/>
              <a:t>使用成本分配</a:t>
            </a:r>
            <a:r>
              <a:rPr lang="en-US" altLang="zh-TW" dirty="0" smtClean="0"/>
              <a:t>(Cost)</a:t>
            </a:r>
            <a:endParaRPr lang="zh-TW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0" y="64886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參考來源</a:t>
            </a:r>
            <a:r>
              <a:rPr lang="zh-TW" altLang="en-US" dirty="0" smtClean="0"/>
              <a:t>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[2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][3]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內容版面配置區 7" descr="201405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6049430" cy="461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背景</a:t>
            </a:r>
            <a:r>
              <a:rPr lang="zh-TW" altLang="en-US" dirty="0" smtClean="0"/>
              <a:t>知識</a:t>
            </a:r>
            <a:r>
              <a:rPr lang="en-US" altLang="zh-TW" dirty="0" smtClean="0"/>
              <a:t>(cont.)-</a:t>
            </a:r>
            <a:r>
              <a:rPr lang="en-US" altLang="zh-TW" dirty="0" smtClean="0"/>
              <a:t>Software-Defined Networking  (SDN)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圖片 6" descr="OpenFlow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780928"/>
            <a:ext cx="6877050" cy="34651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29850</TotalTime>
  <Words>1458</Words>
  <Application>Microsoft Office PowerPoint</Application>
  <PresentationFormat>如螢幕大小 (4:3)</PresentationFormat>
  <Paragraphs>252</Paragraphs>
  <Slides>31</Slides>
  <Notes>18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 The Implementation and Analysis of OpenFlow-based Bandwidth Aggregation Routers in Heterogeneous Networks </vt:lpstr>
      <vt:lpstr>研究背景</vt:lpstr>
      <vt:lpstr>研究背景(cont.)-Storyboard</vt:lpstr>
      <vt:lpstr>研究背景(cont.)-Storyboard</vt:lpstr>
      <vt:lpstr>研究背景(cont.)-Storyboard</vt:lpstr>
      <vt:lpstr>研究動機</vt:lpstr>
      <vt:lpstr>背景知識-Multihoming 技術</vt:lpstr>
      <vt:lpstr>背景知識(cont.)-Multihoming 技術</vt:lpstr>
      <vt:lpstr>背景知識(cont.)-Software-Defined Networking  (SDN)</vt:lpstr>
      <vt:lpstr>背景知識(cont.)-OpenFlow</vt:lpstr>
      <vt:lpstr>背景知識(cont.)-OpenFlow </vt:lpstr>
      <vt:lpstr>背景知識(cont.)-Ryu OpenFlow Controller </vt:lpstr>
      <vt:lpstr>相關研究 -LABERIO</vt:lpstr>
      <vt:lpstr>網路拓撲架構圖</vt:lpstr>
      <vt:lpstr>系統實作-OpenFlow 功能介紹</vt:lpstr>
      <vt:lpstr>系統實作(cont.)-環境</vt:lpstr>
      <vt:lpstr>系統實作(cont.)-環境</vt:lpstr>
      <vt:lpstr>系統實作(cont.)-環境</vt:lpstr>
      <vt:lpstr>系統實作(cont.)-環境</vt:lpstr>
      <vt:lpstr>系統實作(cont.)-演算法</vt:lpstr>
      <vt:lpstr>系統實作(cont.)- R1 Flow tables</vt:lpstr>
      <vt:lpstr>系統實作(cont.)- R2 Flow tables</vt:lpstr>
      <vt:lpstr>系統實作(cont.)-硬體規格</vt:lpstr>
      <vt:lpstr>效能量測</vt:lpstr>
      <vt:lpstr>效能量測(cont.)-實驗架構</vt:lpstr>
      <vt:lpstr>效能量測(cont.)-Throughput</vt:lpstr>
      <vt:lpstr>效能量測(cont.)-Packet loss rate</vt:lpstr>
      <vt:lpstr>結論</vt:lpstr>
      <vt:lpstr>未來展望</vt:lpstr>
      <vt:lpstr>參考文獻</vt:lpstr>
      <vt:lpstr>Demonstration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sandra</dc:creator>
  <cp:lastModifiedBy>sandra</cp:lastModifiedBy>
  <cp:revision>678</cp:revision>
  <dcterms:created xsi:type="dcterms:W3CDTF">2014-03-29T00:46:19Z</dcterms:created>
  <dcterms:modified xsi:type="dcterms:W3CDTF">2014-05-26T17:24:01Z</dcterms:modified>
</cp:coreProperties>
</file>