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0" r:id="rId4"/>
    <p:sldId id="263" r:id="rId5"/>
    <p:sldId id="258" r:id="rId6"/>
    <p:sldId id="261" r:id="rId7"/>
    <p:sldId id="264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BFCF4-2687-47D3-BBF6-23C970184F6D}" type="datetimeFigureOut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039E2-571E-4878-A16C-2346F6EEB50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CE346-B4A0-44EA-9C95-9BDCE688BF46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E56-82DF-41C2-80FF-2FFC5908E504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8F74-FD4F-437D-990F-6E5250977AD8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標楷體" pitchFamily="65" charset="-120"/>
                <a:ea typeface="標楷體" pitchFamily="65" charset="-120"/>
              </a:defRPr>
            </a:lvl1pPr>
            <a:lvl2pPr>
              <a:defRPr>
                <a:latin typeface="標楷體" pitchFamily="65" charset="-120"/>
                <a:ea typeface="標楷體" pitchFamily="65" charset="-120"/>
              </a:defRPr>
            </a:lvl2pPr>
            <a:lvl3pPr>
              <a:defRPr>
                <a:latin typeface="標楷體" pitchFamily="65" charset="-120"/>
                <a:ea typeface="標楷體" pitchFamily="65" charset="-120"/>
              </a:defRPr>
            </a:lvl3pPr>
            <a:lvl4pPr>
              <a:defRPr>
                <a:latin typeface="標楷體" pitchFamily="65" charset="-120"/>
                <a:ea typeface="標楷體" pitchFamily="65" charset="-120"/>
              </a:defRPr>
            </a:lvl4pPr>
            <a:lvl5pPr>
              <a:defRPr>
                <a:latin typeface="標楷體" pitchFamily="65" charset="-120"/>
                <a:ea typeface="標楷體" pitchFamily="65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99F0-0DED-4D37-A0A2-A00EF55CE7F7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97AF1-568D-420D-95C5-DD5C9FA853CC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DD95-8018-4D3A-A5BF-23B51C29DC05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20141-F774-4BCD-AA64-24E637969609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34BFF-29CD-4EF3-8932-7B4B1B06E1A3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CD6DC-847B-40FB-BB17-DE2E307B5628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1C07-EA38-41A0-96ED-EBF0837A8EC6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77CF-1A3E-47E4-B796-A27ECEEE3B1A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AC91-4E9E-46B7-82BB-A13B2A956A04}" type="datetime1">
              <a:rPr lang="zh-TW" altLang="en-US" smtClean="0"/>
              <a:t>2014/8/20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s12.voip.edu.tw/~sandra/paper/OpenFlow_based_load_balancing_for_wireless_mesh_infrastructur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ms12.voip.edu.tw/~sandra/paper/OpenFlow_based_load_balancing_for_wireless_mesh_infrastructur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ms12.voip.edu.tw/~sandra/paper/OpenFlow_based_load_balancing_for_wireless_mesh_infrastructur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s12.voip.edu.tw/~sandra/paper/OpenFlow_based_load_balancing_for_wireless_mesh_infrastructur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ms12.voip.edu.tw/~sandra/paper/Multiple_service_load_balancing_with_OpenFlow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s12.voip.edu.tw/~sandra/paper/Multiple_service_load_balancing_with_OpenFlow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s12.voip.edu.tw/~sandra/paper/Multiple_service_load_balancing_with_OpenFlow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s12.voip.edu.tw/~sandra/paper/Multiple_service_load_balancing_with_OpenFlow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sz="2800" dirty="0" err="1" smtClean="0">
                <a:hlinkClick r:id="rId2"/>
              </a:rPr>
              <a:t>OpenFlow</a:t>
            </a:r>
            <a:r>
              <a:rPr lang="en-US" altLang="zh-TW" sz="2800" dirty="0" smtClean="0">
                <a:hlinkClick r:id="rId2"/>
              </a:rPr>
              <a:t>-based load balancing for wireless mesh infrastructure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問題：傳統作法通常在每個網路節點中大量的運算路由算法。</a:t>
            </a:r>
            <a:endParaRPr lang="en-US" altLang="zh-TW" dirty="0" smtClean="0"/>
          </a:p>
          <a:p>
            <a:r>
              <a:rPr lang="zh-TW" altLang="en-US" dirty="0" smtClean="0"/>
              <a:t>系統架構：</a:t>
            </a:r>
            <a:endParaRPr lang="en-US" altLang="zh-TW" dirty="0" smtClean="0"/>
          </a:p>
        </p:txBody>
      </p:sp>
      <p:pic>
        <p:nvPicPr>
          <p:cNvPr id="4" name="圖片 3" descr="20140815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140968"/>
            <a:ext cx="3657203" cy="3717032"/>
          </a:xfrm>
          <a:prstGeom prst="rect">
            <a:avLst/>
          </a:prstGeom>
        </p:spPr>
      </p:pic>
      <p:pic>
        <p:nvPicPr>
          <p:cNvPr id="5" name="圖片 4" descr="20140815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20583" y="2828535"/>
            <a:ext cx="4323417" cy="3846996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hlinkClick r:id="rId2"/>
              </a:rPr>
              <a:t>OpenFlow</a:t>
            </a:r>
            <a:r>
              <a:rPr lang="en-US" altLang="zh-TW" dirty="0" smtClean="0">
                <a:hlinkClick r:id="rId2"/>
              </a:rPr>
              <a:t>-based load balancing for wireless mesh infrastructure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技術細節：</a:t>
            </a:r>
            <a:endParaRPr lang="en-US" altLang="zh-TW" dirty="0" smtClean="0"/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setup of data flow paths.</a:t>
            </a:r>
          </a:p>
          <a:p>
            <a:pPr lvl="2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傳統作法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 and b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之間需要溝通與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route table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更新；使用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switch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會自動分別出封包該往哪方向。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(NAT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機制：修改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DST_IP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DST-MAC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Output)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data flow redirection between mesh nodes.</a:t>
            </a:r>
          </a:p>
          <a:p>
            <a:pPr lvl="2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當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節點遇到意外情況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(ex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losses)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，吞吐量下降時，會將封包重新導向到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節點上，但是只有一個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gateway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(NAT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機制：修改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DST_IP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DST-MAC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Output)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data flow redirection between Internet gateways.</a:t>
            </a:r>
          </a:p>
          <a:p>
            <a:pPr lvl="2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當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節點遇到意外情況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(ex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packet losses)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，吞吐量下降時，會將封包重新導向到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節點上，有兩個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gateway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(NAT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機制：修改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DST_IP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DST-MAC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Output)</a:t>
            </a:r>
          </a:p>
          <a:p>
            <a:endParaRPr lang="zh-TW" altLang="en-US" dirty="0"/>
          </a:p>
        </p:txBody>
      </p:sp>
      <p:pic>
        <p:nvPicPr>
          <p:cNvPr id="4" name="圖片 3" descr="20140815-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284984"/>
            <a:ext cx="6564234" cy="2880320"/>
          </a:xfrm>
          <a:prstGeom prst="rect">
            <a:avLst/>
          </a:prstGeom>
        </p:spPr>
      </p:pic>
      <p:pic>
        <p:nvPicPr>
          <p:cNvPr id="5" name="圖片 4" descr="20140815-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340768"/>
            <a:ext cx="7920880" cy="2016224"/>
          </a:xfrm>
          <a:prstGeom prst="rect">
            <a:avLst/>
          </a:prstGeom>
        </p:spPr>
      </p:pic>
      <p:pic>
        <p:nvPicPr>
          <p:cNvPr id="6" name="圖片 5" descr="20140815-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1556792"/>
            <a:ext cx="8208912" cy="3096344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hlinkClick r:id="rId2"/>
              </a:rPr>
              <a:t>OpenFlow</a:t>
            </a:r>
            <a:r>
              <a:rPr lang="en-US" altLang="zh-TW" dirty="0" smtClean="0">
                <a:hlinkClick r:id="rId2"/>
              </a:rPr>
              <a:t>-based load balancing for wireless mesh infrastructure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量測工具：</a:t>
            </a:r>
            <a:r>
              <a:rPr lang="en-US" altLang="zh-TW" dirty="0" err="1" smtClean="0"/>
              <a:t>iperf</a:t>
            </a:r>
            <a:endParaRPr lang="en-US" altLang="zh-TW" dirty="0" smtClean="0"/>
          </a:p>
          <a:p>
            <a:r>
              <a:rPr lang="zh-TW" altLang="en-US" dirty="0" smtClean="0"/>
              <a:t>量測指標：比較重新導向之前和之後流量吞吐量</a:t>
            </a:r>
            <a:endParaRPr lang="en-US" altLang="zh-TW" dirty="0" smtClean="0"/>
          </a:p>
          <a:p>
            <a:r>
              <a:rPr lang="zh-TW" altLang="en-US" dirty="0" smtClean="0"/>
              <a:t>量測數據：</a:t>
            </a:r>
            <a:endParaRPr lang="en-US" altLang="zh-TW" dirty="0" smtClean="0"/>
          </a:p>
        </p:txBody>
      </p:sp>
      <p:pic>
        <p:nvPicPr>
          <p:cNvPr id="4" name="圖片 3" descr="20140815-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12570" y="3861048"/>
            <a:ext cx="4531430" cy="2996952"/>
          </a:xfrm>
          <a:prstGeom prst="rect">
            <a:avLst/>
          </a:prstGeom>
        </p:spPr>
      </p:pic>
      <p:pic>
        <p:nvPicPr>
          <p:cNvPr id="5" name="圖片 4" descr="20140815-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789040"/>
            <a:ext cx="4591050" cy="3068960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>
                <a:hlinkClick r:id="rId2"/>
              </a:rPr>
              <a:t>OpenFlow</a:t>
            </a:r>
            <a:r>
              <a:rPr lang="en-US" altLang="zh-TW" dirty="0" smtClean="0">
                <a:hlinkClick r:id="rId2"/>
              </a:rPr>
              <a:t>-based load balancing for wireless mesh infrastructure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結果：使用集中式的 </a:t>
            </a:r>
            <a:r>
              <a:rPr lang="en-US" altLang="zh-TW" dirty="0" err="1" smtClean="0"/>
              <a:t>OpenFlow</a:t>
            </a:r>
            <a:r>
              <a:rPr lang="zh-TW" altLang="en-US" dirty="0" smtClean="0"/>
              <a:t> 來監測，當監測發現性能下降，將流量重新導向其他較少節點工作量。</a:t>
            </a:r>
            <a:r>
              <a:rPr lang="en-US" altLang="zh-TW" dirty="0" smtClean="0"/>
              <a:t>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rId2"/>
              </a:rPr>
              <a:t>Multiple service load-balancing with </a:t>
            </a:r>
            <a:r>
              <a:rPr lang="en-US" altLang="zh-TW" dirty="0" err="1" smtClean="0">
                <a:hlinkClick r:id="rId2"/>
              </a:rPr>
              <a:t>OpenFlow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問題：負載平衡大多是需要特殊的硬體所支援</a:t>
            </a:r>
            <a:endParaRPr lang="en-US" altLang="zh-TW" dirty="0" smtClean="0"/>
          </a:p>
          <a:p>
            <a:r>
              <a:rPr lang="zh-TW" altLang="en-US" dirty="0" smtClean="0"/>
              <a:t>系統架構：</a:t>
            </a:r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 descr="20140819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3212976"/>
            <a:ext cx="5067300" cy="3645024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Multiple service load-balancing with </a:t>
            </a:r>
            <a:r>
              <a:rPr lang="en-US" altLang="zh-TW" dirty="0" err="1" smtClean="0">
                <a:hlinkClick r:id="rId2"/>
              </a:rPr>
              <a:t>OpenFlow</a:t>
            </a:r>
            <a:r>
              <a:rPr lang="en-US" altLang="zh-TW" dirty="0" smtClean="0"/>
              <a:t> 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技術細節：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FlowVisor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在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controller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與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switch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之間中可以處理多個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OpenFlow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controller</a:t>
            </a:r>
          </a:p>
          <a:p>
            <a:pPr lvl="2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可以處理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1~4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層</a:t>
            </a: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第一層：處理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switch ports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組合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(combination)</a:t>
            </a:r>
          </a:p>
          <a:p>
            <a:pPr lvl="3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第二層：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SRC/DST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MAC</a:t>
            </a:r>
          </a:p>
          <a:p>
            <a:pPr lvl="3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第三層：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SRC/DST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address </a:t>
            </a:r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ICMP</a:t>
            </a:r>
          </a:p>
          <a:p>
            <a:pPr lvl="3"/>
            <a:r>
              <a:rPr lang="zh-TW" altLang="en-US" dirty="0" smtClean="0">
                <a:latin typeface="Times New Roman" pitchFamily="18" charset="0"/>
                <a:cs typeface="Times New Roman" pitchFamily="18" charset="0"/>
              </a:rPr>
              <a:t>第四層：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SRC/DST TCP/UDP</a:t>
            </a:r>
          </a:p>
          <a:p>
            <a:pPr lvl="2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Multiple service load-balancing with </a:t>
            </a:r>
            <a:r>
              <a:rPr lang="en-US" altLang="zh-TW" dirty="0" err="1" smtClean="0">
                <a:hlinkClick r:id="rId2"/>
              </a:rPr>
              <a:t>OpenFlow</a:t>
            </a:r>
            <a:r>
              <a:rPr lang="en-US" altLang="zh-TW" dirty="0" smtClean="0"/>
              <a:t> 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量測工具：</a:t>
            </a:r>
            <a:r>
              <a:rPr lang="en-US" altLang="zh-TW" dirty="0" err="1" smtClean="0"/>
              <a:t>iperf</a:t>
            </a:r>
            <a:endParaRPr lang="en-US" altLang="zh-TW" dirty="0" smtClean="0"/>
          </a:p>
          <a:p>
            <a:r>
              <a:rPr lang="zh-TW" altLang="en-US" dirty="0" smtClean="0"/>
              <a:t>量測指標：延遲、未分割與分割後負載平衡</a:t>
            </a:r>
            <a:endParaRPr lang="en-US" altLang="zh-TW" dirty="0" smtClean="0"/>
          </a:p>
          <a:p>
            <a:r>
              <a:rPr lang="zh-TW" altLang="en-US" dirty="0" smtClean="0"/>
              <a:t>量測數據：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 descr="20140819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3356992"/>
            <a:ext cx="5328592" cy="3501008"/>
          </a:xfrm>
          <a:prstGeom prst="rect">
            <a:avLst/>
          </a:prstGeom>
        </p:spPr>
      </p:pic>
      <p:pic>
        <p:nvPicPr>
          <p:cNvPr id="6" name="圖片 5" descr="20140819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2924944"/>
            <a:ext cx="5256584" cy="3789040"/>
          </a:xfrm>
          <a:prstGeom prst="rect">
            <a:avLst/>
          </a:prstGeom>
        </p:spPr>
      </p:pic>
      <p:pic>
        <p:nvPicPr>
          <p:cNvPr id="4" name="圖片 3" descr="20140819-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2996952"/>
            <a:ext cx="5184576" cy="3861048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Multiple service load-balancing with </a:t>
            </a:r>
            <a:r>
              <a:rPr lang="en-US" altLang="zh-TW" dirty="0" err="1" smtClean="0">
                <a:hlinkClick r:id="rId2"/>
              </a:rPr>
              <a:t>OpenFlow</a:t>
            </a:r>
            <a:r>
              <a:rPr lang="en-US" altLang="zh-TW" dirty="0" smtClean="0"/>
              <a:t> Cont.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結果：不需要額外的硬體支援、提高網路可擴展性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8590</TotalTime>
  <Words>384</Words>
  <Application>Microsoft Office PowerPoint</Application>
  <PresentationFormat>如螢幕大小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OpenFlow-based load balancing for wireless mesh infrastructure</vt:lpstr>
      <vt:lpstr>OpenFlow-based load balancing for wireless mesh infrastructure Cont.</vt:lpstr>
      <vt:lpstr>OpenFlow-based load balancing for wireless mesh infrastructure Cont.</vt:lpstr>
      <vt:lpstr>OpenFlow-based load balancing for wireless mesh infrastructure Cont.</vt:lpstr>
      <vt:lpstr>Multiple service load-balancing with OpenFlow</vt:lpstr>
      <vt:lpstr>Multiple service load-balancing with OpenFlow Cont.</vt:lpstr>
      <vt:lpstr>Multiple service load-balancing with OpenFlow Cont.</vt:lpstr>
      <vt:lpstr>Multiple service load-balancing with OpenFlow Cont.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OpenFlow-based load balancing for wireless mesh infrastructure</dc:title>
  <cp:lastModifiedBy>sandra</cp:lastModifiedBy>
  <cp:revision>341</cp:revision>
  <dcterms:modified xsi:type="dcterms:W3CDTF">2014-08-20T01:16:05Z</dcterms:modified>
</cp:coreProperties>
</file>