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5" r:id="rId7"/>
    <p:sldId id="267" r:id="rId8"/>
    <p:sldId id="268" r:id="rId9"/>
    <p:sldId id="269" r:id="rId10"/>
    <p:sldId id="261" r:id="rId11"/>
    <p:sldId id="262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0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5010E-57D7-47BF-B0BD-777C775CF4D2}" type="datetimeFigureOut">
              <a:rPr lang="zh-TW" altLang="en-US" smtClean="0"/>
              <a:pPr/>
              <a:t>2014/8/12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4D4E9-8209-4B32-A9EB-BF924615159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4D4E9-8209-4B32-A9EB-BF9246151598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6E8F0-5C9F-45A2-9BFD-62708E049578}" type="datetime1">
              <a:rPr lang="zh-TW" altLang="en-US" smtClean="0"/>
              <a:pPr/>
              <a:t>2014/8/12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A100A-125A-4B44-89B6-48F426E3BAEB}" type="datetime1">
              <a:rPr lang="zh-TW" altLang="en-US" smtClean="0"/>
              <a:pPr/>
              <a:t>2014/8/12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44197-9C2C-44C7-9527-B816A0F42CBA}" type="datetime1">
              <a:rPr lang="zh-TW" altLang="en-US" smtClean="0"/>
              <a:pPr/>
              <a:t>2014/8/12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3133-5DE5-4EE4-9FC2-81DD30DFAD4C}" type="datetime1">
              <a:rPr lang="zh-TW" altLang="en-US" smtClean="0"/>
              <a:pPr/>
              <a:t>2014/8/12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039E-2AED-4051-9E6B-9899FBE3E81E}" type="datetime1">
              <a:rPr lang="zh-TW" altLang="en-US" smtClean="0"/>
              <a:pPr/>
              <a:t>2014/8/12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4F38-167D-4194-8681-B174E3DC229B}" type="datetime1">
              <a:rPr lang="zh-TW" altLang="en-US" smtClean="0"/>
              <a:pPr/>
              <a:t>2014/8/12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5003-ED85-4B85-A439-BA19966BE25D}" type="datetime1">
              <a:rPr lang="zh-TW" altLang="en-US" smtClean="0"/>
              <a:pPr/>
              <a:t>2014/8/12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922C-F6E0-4B28-A517-4A98C77057A0}" type="datetime1">
              <a:rPr lang="zh-TW" altLang="en-US" smtClean="0"/>
              <a:pPr/>
              <a:t>2014/8/12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51FA-036B-4E35-89C3-9DD2102F68FF}" type="datetime1">
              <a:rPr lang="zh-TW" altLang="en-US" smtClean="0"/>
              <a:pPr/>
              <a:t>2014/8/12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EE1F-B0C3-46B3-A6CE-389B54BADD1D}" type="datetime1">
              <a:rPr lang="zh-TW" altLang="en-US" smtClean="0"/>
              <a:pPr/>
              <a:t>2014/8/12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84B0-A7B0-4059-9738-67255AC2E0A5}" type="datetime1">
              <a:rPr lang="zh-TW" altLang="en-US" smtClean="0"/>
              <a:pPr/>
              <a:t>2014/8/12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E8AE0-515C-48DA-89C2-5FEEEE836A8C}" type="datetime1">
              <a:rPr lang="zh-TW" altLang="en-US" smtClean="0"/>
              <a:pPr/>
              <a:t>2014/8/12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15567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Design and implementation of server cluster dynamic load balancing based on </a:t>
            </a:r>
            <a:r>
              <a:rPr lang="en-US" altLang="zh-TW" dirty="0" err="1" smtClean="0"/>
              <a:t>OpenFlow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648" y="4509120"/>
            <a:ext cx="6400800" cy="1752600"/>
          </a:xfrm>
        </p:spPr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Author(s):</a:t>
            </a:r>
            <a:r>
              <a:rPr lang="en-US" altLang="zh-TW" dirty="0" err="1" smtClean="0">
                <a:solidFill>
                  <a:schemeClr val="tx1"/>
                </a:solidFill>
              </a:rPr>
              <a:t>Zhihao</a:t>
            </a:r>
            <a:r>
              <a:rPr lang="en-US" altLang="zh-TW" dirty="0" smtClean="0">
                <a:solidFill>
                  <a:schemeClr val="tx1"/>
                </a:solidFill>
              </a:rPr>
              <a:t> Shang ,</a:t>
            </a:r>
            <a:r>
              <a:rPr lang="de-DE" altLang="zh-TW" dirty="0" smtClean="0">
                <a:solidFill>
                  <a:schemeClr val="tx1"/>
                </a:solidFill>
              </a:rPr>
              <a:t> Wenbo Chen ,Qiang Ma ,Bin Wu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899592" y="3501008"/>
            <a:ext cx="7944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 International Joint Conference on 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Awareness Science and Technology and </a:t>
            </a:r>
            <a:r>
              <a:rPr lang="en-US" altLang="zh-TW" dirty="0" err="1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Ubi</a:t>
            </a: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-Media Computing (</a:t>
            </a:r>
            <a:r>
              <a:rPr lang="en-US" altLang="zh-TW" dirty="0" err="1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iCAST</a:t>
            </a: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-UMEDIA),</a:t>
            </a:r>
            <a:endParaRPr lang="zh-TW" altLang="en-US" dirty="0">
              <a:solidFill>
                <a:schemeClr val="bg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Results of Analysis</a:t>
            </a:r>
            <a:endParaRPr lang="zh-TW" altLang="en-US" dirty="0"/>
          </a:p>
        </p:txBody>
      </p:sp>
      <p:pic>
        <p:nvPicPr>
          <p:cNvPr id="5" name="內容版面配置區 4" descr="20140730-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41697" y="1052736"/>
            <a:ext cx="4402303" cy="5661248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6" name="圖片 5" descr="20140730-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196752"/>
            <a:ext cx="4427984" cy="5661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Traditional  dedicated  load  balancer  faced.(ex: DNS load balancing)</a:t>
            </a:r>
          </a:p>
          <a:p>
            <a:r>
              <a:rPr lang="en-US" altLang="zh-TW" dirty="0" smtClean="0"/>
              <a:t>More flexibility and low-cost.</a:t>
            </a:r>
          </a:p>
          <a:p>
            <a:r>
              <a:rPr lang="en-US" altLang="zh-TW" dirty="0" smtClean="0"/>
              <a:t>Traditional dedicated hardware load balancer.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/>
              <a:t>Currently  the  network  traffic  is  very  large,  and  grows rapidly,  network  congestion  and  server  overloading  has become  a  serious  problem  that  we  must  face.</a:t>
            </a:r>
          </a:p>
          <a:p>
            <a:r>
              <a:rPr lang="en-US" altLang="zh-TW" sz="2400" dirty="0" smtClean="0"/>
              <a:t>Traditional load balancer is very expensive (whose price is generally higher than $50k), the policy sets of load balancer needs  to  be  set  in  advance,  flexibility  is  very  low,  it  cannot deal  with  emergency  situations  very  well. </a:t>
            </a:r>
          </a:p>
          <a:p>
            <a:r>
              <a:rPr lang="en-US" altLang="zh-TW" sz="2400" dirty="0" smtClean="0"/>
              <a:t> If  we  settle  it  by  abandoning  the  existing equipment,  and  purchasing  new  equipment  to  upgrade hardware, it will greatly increase the cost and waste resources. </a:t>
            </a:r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Traditional Load Balancing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First load balancing technology is achieved through DNS(Domain Name System).</a:t>
            </a:r>
          </a:p>
          <a:p>
            <a:r>
              <a:rPr lang="en-US" altLang="zh-TW" dirty="0" smtClean="0"/>
              <a:t>Improve the ability of network devices and servers and increase throughput.</a:t>
            </a:r>
          </a:p>
          <a:p>
            <a:r>
              <a:rPr lang="en-US" altLang="zh-TW" dirty="0" smtClean="0"/>
              <a:t>It mainly completed the following tasks: solve network congestion problem, provide service nearby.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OpenFlow</a:t>
            </a:r>
            <a:r>
              <a:rPr lang="en-US" altLang="zh-TW" dirty="0" smtClean="0"/>
              <a:t> Technology</a:t>
            </a:r>
            <a:endParaRPr lang="zh-TW" altLang="en-US" dirty="0"/>
          </a:p>
        </p:txBody>
      </p:sp>
      <p:pic>
        <p:nvPicPr>
          <p:cNvPr id="5" name="內容版面配置區 4" descr="20140730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628800"/>
            <a:ext cx="5400600" cy="4098479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Load Balancing Architecture</a:t>
            </a:r>
            <a:endParaRPr lang="zh-TW" altLang="en-US" dirty="0"/>
          </a:p>
        </p:txBody>
      </p:sp>
      <p:pic>
        <p:nvPicPr>
          <p:cNvPr id="5" name="內容版面配置區 4" descr="20140730-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916832"/>
            <a:ext cx="6120680" cy="3930377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Load Balancing Architecture(Cont.)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Random</a:t>
            </a:r>
          </a:p>
          <a:p>
            <a:pPr lvl="1"/>
            <a:r>
              <a:rPr lang="en-US" altLang="zh-TW" dirty="0" smtClean="0"/>
              <a:t>The Controller randomly selects a server from a list of registered , will handle the request.</a:t>
            </a:r>
          </a:p>
          <a:p>
            <a:r>
              <a:rPr lang="en-US" altLang="zh-TW" dirty="0" smtClean="0"/>
              <a:t>Round Robin</a:t>
            </a:r>
          </a:p>
          <a:p>
            <a:pPr lvl="1"/>
            <a:r>
              <a:rPr lang="en-US" altLang="zh-TW" dirty="0" smtClean="0"/>
              <a:t>The  Controller select a server to process the client request according to a certain order.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Load Balancing Architecture(Cont.)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Server-based load balancing(SBLB)</a:t>
            </a:r>
          </a:p>
          <a:p>
            <a:pPr lvl="1"/>
            <a:r>
              <a:rPr lang="en-US" altLang="zh-TW" dirty="0" smtClean="0"/>
              <a:t>Dynamic feedback the current server load</a:t>
            </a:r>
          </a:p>
          <a:p>
            <a:pPr lvl="2"/>
            <a:r>
              <a:rPr lang="zh-TW" altLang="en-US" dirty="0" smtClean="0"/>
              <a:t>公式：</a:t>
            </a:r>
            <a:endParaRPr lang="en-US" altLang="zh-TW" dirty="0" smtClean="0"/>
          </a:p>
          <a:p>
            <a:pPr lvl="3"/>
            <a:r>
              <a:rPr lang="en-US" altLang="zh-TW" dirty="0" smtClean="0"/>
              <a:t>L(S</a:t>
            </a:r>
            <a:r>
              <a:rPr lang="en-US" altLang="zh-TW" baseline="-25000" dirty="0" smtClean="0"/>
              <a:t>i</a:t>
            </a:r>
            <a:r>
              <a:rPr lang="en-US" altLang="zh-TW" dirty="0" smtClean="0"/>
              <a:t>) = r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 * L(</a:t>
            </a:r>
            <a:r>
              <a:rPr lang="en-US" altLang="zh-TW" dirty="0" err="1" smtClean="0"/>
              <a:t>C</a:t>
            </a:r>
            <a:r>
              <a:rPr lang="en-US" altLang="zh-TW" baseline="-25000" dirty="0" err="1" smtClean="0"/>
              <a:t>i</a:t>
            </a:r>
            <a:r>
              <a:rPr lang="en-US" altLang="zh-TW" dirty="0" smtClean="0"/>
              <a:t>) + r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* L(M</a:t>
            </a:r>
            <a:r>
              <a:rPr lang="en-US" altLang="zh-TW" baseline="-25000" dirty="0" smtClean="0"/>
              <a:t>i</a:t>
            </a:r>
            <a:r>
              <a:rPr lang="en-US" altLang="zh-TW" dirty="0" smtClean="0"/>
              <a:t>) + r</a:t>
            </a:r>
            <a:r>
              <a:rPr lang="en-US" altLang="zh-TW" baseline="-25000" dirty="0" smtClean="0"/>
              <a:t>3</a:t>
            </a:r>
            <a:r>
              <a:rPr lang="en-US" altLang="zh-TW" dirty="0" smtClean="0"/>
              <a:t> * L(</a:t>
            </a:r>
            <a:r>
              <a:rPr lang="en-US" altLang="zh-TW" dirty="0" err="1" smtClean="0"/>
              <a:t>R</a:t>
            </a:r>
            <a:r>
              <a:rPr lang="en-US" altLang="zh-TW" baseline="-25000" dirty="0" err="1" smtClean="0"/>
              <a:t>i</a:t>
            </a:r>
            <a:r>
              <a:rPr lang="en-US" altLang="zh-TW" dirty="0" smtClean="0"/>
              <a:t>),</a:t>
            </a:r>
            <a:br>
              <a:rPr lang="en-US" altLang="zh-TW" dirty="0" smtClean="0"/>
            </a:br>
            <a:r>
              <a:rPr lang="en-US" altLang="zh-TW" dirty="0" err="1" smtClean="0"/>
              <a:t>i</a:t>
            </a:r>
            <a:r>
              <a:rPr lang="en-US" altLang="zh-TW" dirty="0" smtClean="0"/>
              <a:t> = 0, 1, …….,</a:t>
            </a:r>
            <a:br>
              <a:rPr lang="en-US" altLang="zh-TW" dirty="0" smtClean="0"/>
            </a:br>
            <a:r>
              <a:rPr lang="en-US" altLang="zh-TW" dirty="0" smtClean="0"/>
              <a:t>sum </a:t>
            </a:r>
            <a:r>
              <a:rPr lang="en-US" altLang="zh-TW" dirty="0" err="1" smtClean="0"/>
              <a:t>r</a:t>
            </a:r>
            <a:r>
              <a:rPr lang="en-US" altLang="zh-TW" baseline="-25000" dirty="0" err="1" smtClean="0"/>
              <a:t>i</a:t>
            </a:r>
            <a:r>
              <a:rPr lang="en-US" altLang="zh-TW" dirty="0" smtClean="0"/>
              <a:t> </a:t>
            </a:r>
            <a:r>
              <a:rPr lang="en-US" altLang="zh-TW" dirty="0" smtClean="0"/>
              <a:t>= 1</a:t>
            </a:r>
          </a:p>
          <a:p>
            <a:pPr lvl="3"/>
            <a:r>
              <a:rPr lang="en-US" altLang="zh-TW" dirty="0" smtClean="0"/>
              <a:t>L(S</a:t>
            </a:r>
            <a:r>
              <a:rPr lang="en-US" altLang="zh-TW" baseline="-25000" dirty="0" smtClean="0"/>
              <a:t>i</a:t>
            </a:r>
            <a:r>
              <a:rPr lang="en-US" altLang="zh-TW" dirty="0" smtClean="0"/>
              <a:t>) server; L(</a:t>
            </a:r>
            <a:r>
              <a:rPr lang="en-US" altLang="zh-TW" dirty="0" err="1" smtClean="0"/>
              <a:t>C</a:t>
            </a:r>
            <a:r>
              <a:rPr lang="en-US" altLang="zh-TW" baseline="-25000" dirty="0" err="1" smtClean="0"/>
              <a:t>i</a:t>
            </a:r>
            <a:r>
              <a:rPr lang="en-US" altLang="zh-TW" dirty="0" smtClean="0"/>
              <a:t>)</a:t>
            </a:r>
            <a:r>
              <a:rPr lang="zh-TW" altLang="en-US" dirty="0" smtClean="0"/>
              <a:t> </a:t>
            </a:r>
            <a:r>
              <a:rPr lang="en-US" altLang="zh-TW" dirty="0" smtClean="0"/>
              <a:t>mainly collect CPU occupancy rate ; memory occupancy rate; L(</a:t>
            </a:r>
            <a:r>
              <a:rPr lang="en-US" altLang="zh-TW" dirty="0" err="1" smtClean="0"/>
              <a:t>R</a:t>
            </a:r>
            <a:r>
              <a:rPr lang="en-US" altLang="zh-TW" baseline="-25000" dirty="0" err="1" smtClean="0"/>
              <a:t>i</a:t>
            </a:r>
            <a:r>
              <a:rPr lang="en-US" altLang="zh-TW" dirty="0" smtClean="0"/>
              <a:t>) response time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7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Load Balancing Architecture(Cont.)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Server-based load balancing(SBLB)</a:t>
            </a:r>
          </a:p>
          <a:p>
            <a:pPr lvl="1"/>
            <a:r>
              <a:rPr lang="en-US" altLang="zh-TW" dirty="0" smtClean="0"/>
              <a:t>Processing ability computation of server node</a:t>
            </a:r>
          </a:p>
          <a:p>
            <a:pPr lvl="2"/>
            <a:r>
              <a:rPr lang="zh-TW" altLang="en-US" dirty="0" smtClean="0"/>
              <a:t>公式：</a:t>
            </a:r>
            <a:endParaRPr lang="en-US" altLang="zh-TW" dirty="0" smtClean="0"/>
          </a:p>
          <a:p>
            <a:pPr lvl="3"/>
            <a:r>
              <a:rPr lang="en-US" altLang="zh-TW" dirty="0" smtClean="0"/>
              <a:t>C(S</a:t>
            </a:r>
            <a:r>
              <a:rPr lang="en-US" altLang="zh-TW" baseline="-25000" dirty="0" smtClean="0"/>
              <a:t>i</a:t>
            </a:r>
            <a:r>
              <a:rPr lang="en-US" altLang="zh-TW" dirty="0" smtClean="0"/>
              <a:t>) = k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 * </a:t>
            </a:r>
            <a:r>
              <a:rPr lang="en-US" altLang="zh-TW" dirty="0" err="1" smtClean="0"/>
              <a:t>n</a:t>
            </a:r>
            <a:r>
              <a:rPr lang="en-US" altLang="zh-TW" baseline="-25000" dirty="0" err="1" smtClean="0"/>
              <a:t>i</a:t>
            </a:r>
            <a:r>
              <a:rPr lang="en-US" altLang="zh-TW" baseline="-25000" dirty="0" smtClean="0"/>
              <a:t> * </a:t>
            </a:r>
            <a:r>
              <a:rPr lang="en-US" altLang="zh-TW" dirty="0" smtClean="0"/>
              <a:t>C(</a:t>
            </a:r>
            <a:r>
              <a:rPr lang="en-US" altLang="zh-TW" dirty="0" err="1" smtClean="0"/>
              <a:t>C</a:t>
            </a:r>
            <a:r>
              <a:rPr lang="en-US" altLang="zh-TW" baseline="-25000" dirty="0" err="1" smtClean="0"/>
              <a:t>i</a:t>
            </a:r>
            <a:r>
              <a:rPr lang="en-US" altLang="zh-TW" dirty="0" smtClean="0"/>
              <a:t>) + k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* C(M</a:t>
            </a:r>
            <a:r>
              <a:rPr lang="en-US" altLang="zh-TW" baseline="-25000" dirty="0" smtClean="0"/>
              <a:t>i</a:t>
            </a:r>
            <a:r>
              <a:rPr lang="en-US" altLang="zh-TW" dirty="0" smtClean="0"/>
              <a:t>) + k</a:t>
            </a:r>
            <a:r>
              <a:rPr lang="en-US" altLang="zh-TW" baseline="-25000" dirty="0" smtClean="0"/>
              <a:t>3</a:t>
            </a:r>
            <a:r>
              <a:rPr lang="en-US" altLang="zh-TW" dirty="0" smtClean="0"/>
              <a:t> * C(D</a:t>
            </a:r>
            <a:r>
              <a:rPr lang="en-US" altLang="zh-TW" baseline="-25000" dirty="0" smtClean="0"/>
              <a:t>i</a:t>
            </a:r>
            <a:r>
              <a:rPr lang="en-US" altLang="zh-TW" dirty="0" smtClean="0"/>
              <a:t>) + k</a:t>
            </a:r>
            <a:r>
              <a:rPr lang="en-US" altLang="zh-TW" baseline="-25000" dirty="0" smtClean="0"/>
              <a:t>4</a:t>
            </a:r>
            <a:r>
              <a:rPr lang="en-US" altLang="zh-TW" dirty="0" smtClean="0"/>
              <a:t> * C(N</a:t>
            </a:r>
            <a:r>
              <a:rPr lang="en-US" altLang="zh-TW" baseline="-25000" dirty="0" smtClean="0"/>
              <a:t>i</a:t>
            </a:r>
            <a:r>
              <a:rPr lang="en-US" altLang="zh-TW" dirty="0" smtClean="0"/>
              <a:t>) + k</a:t>
            </a:r>
            <a:r>
              <a:rPr lang="en-US" altLang="zh-TW" baseline="-25000" dirty="0" smtClean="0"/>
              <a:t>5</a:t>
            </a:r>
            <a:r>
              <a:rPr lang="en-US" altLang="zh-TW" dirty="0" smtClean="0"/>
              <a:t> * C(P</a:t>
            </a:r>
            <a:r>
              <a:rPr lang="en-US" altLang="zh-TW" baseline="-25000" dirty="0" smtClean="0"/>
              <a:t>i</a:t>
            </a:r>
            <a:r>
              <a:rPr lang="en-US" altLang="zh-TW" dirty="0" smtClean="0"/>
              <a:t>),</a:t>
            </a:r>
            <a:br>
              <a:rPr lang="en-US" altLang="zh-TW" dirty="0" smtClean="0"/>
            </a:br>
            <a:r>
              <a:rPr lang="en-US" altLang="zh-TW" dirty="0" err="1" smtClean="0"/>
              <a:t>i</a:t>
            </a:r>
            <a:r>
              <a:rPr lang="en-US" altLang="zh-TW" dirty="0" smtClean="0"/>
              <a:t> = 0, 1, …..,</a:t>
            </a:r>
            <a:br>
              <a:rPr lang="en-US" altLang="zh-TW" dirty="0" smtClean="0"/>
            </a:br>
            <a:r>
              <a:rPr lang="en-US" altLang="zh-TW" dirty="0" smtClean="0"/>
              <a:t>sum(</a:t>
            </a:r>
            <a:r>
              <a:rPr lang="en-US" altLang="zh-TW" dirty="0" err="1" smtClean="0"/>
              <a:t>k</a:t>
            </a:r>
            <a:r>
              <a:rPr lang="en-US" altLang="zh-TW" baseline="-25000" dirty="0" err="1" smtClean="0"/>
              <a:t>i</a:t>
            </a:r>
            <a:r>
              <a:rPr lang="en-US" altLang="zh-TW" dirty="0" smtClean="0"/>
              <a:t>)</a:t>
            </a:r>
            <a:r>
              <a:rPr lang="en-US" altLang="zh-TW" dirty="0" smtClean="0"/>
              <a:t> </a:t>
            </a:r>
            <a:r>
              <a:rPr lang="en-US" altLang="zh-TW" dirty="0" smtClean="0"/>
              <a:t>= 1</a:t>
            </a:r>
          </a:p>
          <a:p>
            <a:pPr lvl="3"/>
            <a:r>
              <a:rPr lang="en-US" altLang="zh-TW" dirty="0" err="1" smtClean="0"/>
              <a:t>n</a:t>
            </a:r>
            <a:r>
              <a:rPr lang="en-US" altLang="zh-TW" baseline="-25000" dirty="0" err="1" smtClean="0"/>
              <a:t>i</a:t>
            </a:r>
            <a:r>
              <a:rPr lang="en-US" altLang="zh-TW" baseline="-25000" dirty="0" smtClean="0"/>
              <a:t> </a:t>
            </a:r>
            <a:r>
              <a:rPr lang="en-US" altLang="zh-TW" dirty="0" smtClean="0"/>
              <a:t>CPU</a:t>
            </a:r>
            <a:r>
              <a:rPr lang="zh-TW" altLang="en-US" dirty="0" smtClean="0"/>
              <a:t> </a:t>
            </a:r>
            <a:r>
              <a:rPr lang="en-US" altLang="zh-TW" dirty="0" smtClean="0"/>
              <a:t>quantity; C(</a:t>
            </a:r>
            <a:r>
              <a:rPr lang="en-US" altLang="zh-TW" dirty="0" err="1" smtClean="0"/>
              <a:t>C</a:t>
            </a:r>
            <a:r>
              <a:rPr lang="en-US" altLang="zh-TW" baseline="-25000" dirty="0" err="1" smtClean="0"/>
              <a:t>i</a:t>
            </a:r>
            <a:r>
              <a:rPr lang="en-US" altLang="zh-TW" dirty="0" smtClean="0"/>
              <a:t>) CPU computation ability; C(M</a:t>
            </a:r>
            <a:r>
              <a:rPr lang="en-US" altLang="zh-TW" baseline="-25000" dirty="0" smtClean="0"/>
              <a:t>i</a:t>
            </a:r>
            <a:r>
              <a:rPr lang="en-US" altLang="zh-TW" dirty="0" smtClean="0"/>
              <a:t>) memory capacity; C(D</a:t>
            </a:r>
            <a:r>
              <a:rPr lang="en-US" altLang="zh-TW" baseline="-25000" dirty="0" smtClean="0"/>
              <a:t>i</a:t>
            </a:r>
            <a:r>
              <a:rPr lang="en-US" altLang="zh-TW" dirty="0" smtClean="0"/>
              <a:t>) disk I/O rate; C(N</a:t>
            </a:r>
            <a:r>
              <a:rPr lang="en-US" altLang="zh-TW" baseline="-25000" dirty="0" smtClean="0"/>
              <a:t>i</a:t>
            </a:r>
            <a:r>
              <a:rPr lang="en-US" altLang="zh-TW" dirty="0" smtClean="0"/>
              <a:t>) network throughput; C(P</a:t>
            </a:r>
            <a:r>
              <a:rPr lang="en-US" altLang="zh-TW" baseline="-25000" dirty="0" smtClean="0"/>
              <a:t>i</a:t>
            </a:r>
            <a:r>
              <a:rPr lang="en-US" altLang="zh-TW" dirty="0" smtClean="0"/>
              <a:t>) process number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Load Balancing Architecture(Cont.)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Server-based load balancing(SBLB)</a:t>
            </a:r>
          </a:p>
          <a:p>
            <a:pPr lvl="1"/>
            <a:r>
              <a:rPr lang="en-US" altLang="zh-TW" dirty="0" smtClean="0"/>
              <a:t>Calculating weight</a:t>
            </a:r>
          </a:p>
          <a:p>
            <a:pPr lvl="2"/>
            <a:r>
              <a:rPr lang="zh-TW" altLang="en-US" dirty="0" smtClean="0"/>
              <a:t>公式：</a:t>
            </a:r>
            <a:endParaRPr lang="en-US" altLang="zh-TW" dirty="0" smtClean="0"/>
          </a:p>
          <a:p>
            <a:pPr lvl="3"/>
            <a:r>
              <a:rPr lang="en-US" altLang="zh-TW" dirty="0" err="1" smtClean="0"/>
              <a:t>w</a:t>
            </a:r>
            <a:r>
              <a:rPr lang="en-US" altLang="zh-TW" baseline="-25000" dirty="0" err="1" smtClean="0"/>
              <a:t>i</a:t>
            </a:r>
            <a:r>
              <a:rPr lang="en-US" altLang="zh-TW" dirty="0" smtClean="0"/>
              <a:t> =  </a:t>
            </a:r>
            <a:r>
              <a:rPr lang="en-US" altLang="zh-TW" dirty="0" err="1" smtClean="0"/>
              <a:t>w</a:t>
            </a:r>
            <a:r>
              <a:rPr lang="en-US" altLang="zh-TW" baseline="-25000" dirty="0" err="1" smtClean="0"/>
              <a:t>i</a:t>
            </a:r>
            <a:r>
              <a:rPr lang="en-US" altLang="zh-TW" dirty="0" smtClean="0"/>
              <a:t> +</a:t>
            </a:r>
            <a:r>
              <a:rPr lang="zh-TW" altLang="en-US" dirty="0" smtClean="0"/>
              <a:t> </a:t>
            </a:r>
            <a:r>
              <a:rPr lang="en-US" altLang="zh-TW" dirty="0" smtClean="0"/>
              <a:t>A</a:t>
            </a:r>
            <a:r>
              <a:rPr lang="zh-TW" altLang="en-US" dirty="0" smtClean="0"/>
              <a:t> </a:t>
            </a:r>
            <a:r>
              <a:rPr lang="en-US" altLang="zh-TW" dirty="0" smtClean="0"/>
              <a:t>* </a:t>
            </a:r>
            <a:r>
              <a:rPr lang="en-US" altLang="zh-TW" baseline="30000" dirty="0" smtClean="0"/>
              <a:t>3</a:t>
            </a:r>
            <a:r>
              <a:rPr lang="en-US" altLang="zh-TW" dirty="0" smtClean="0"/>
              <a:t>√</a:t>
            </a:r>
            <a:r>
              <a:rPr lang="zh-TW" altLang="en-US" dirty="0" smtClean="0"/>
              <a:t> </a:t>
            </a:r>
            <a:r>
              <a:rPr lang="en-US" altLang="zh-TW" dirty="0" smtClean="0"/>
              <a:t>0.95</a:t>
            </a:r>
            <a:r>
              <a:rPr lang="zh-TW" altLang="en-US" dirty="0" smtClean="0"/>
              <a:t> </a:t>
            </a:r>
            <a:r>
              <a:rPr lang="en-US" altLang="zh-TW" dirty="0" smtClean="0"/>
              <a:t>–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AGGREGATE</a:t>
            </a:r>
            <a:r>
              <a:rPr lang="en-US" altLang="zh-TW" baseline="-25000" dirty="0" err="1" smtClean="0"/>
              <a:t>LOADi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Each new incoming requests</a:t>
            </a:r>
          </a:p>
          <a:p>
            <a:pPr lvl="2"/>
            <a:r>
              <a:rPr lang="zh-TW" altLang="en-US" dirty="0" smtClean="0"/>
              <a:t>公式：</a:t>
            </a:r>
            <a:endParaRPr lang="en-US" altLang="zh-TW" dirty="0" smtClean="0"/>
          </a:p>
          <a:p>
            <a:pPr lvl="3"/>
            <a:r>
              <a:rPr lang="en-US" altLang="zh-TW" dirty="0" smtClean="0"/>
              <a:t>P(</a:t>
            </a:r>
            <a:r>
              <a:rPr lang="en-US" altLang="zh-TW" dirty="0" err="1" smtClean="0"/>
              <a:t>S</a:t>
            </a:r>
            <a:r>
              <a:rPr lang="en-US" altLang="zh-TW" baseline="-25000" dirty="0" err="1" smtClean="0"/>
              <a:t>k</a:t>
            </a:r>
            <a:r>
              <a:rPr lang="en-US" altLang="zh-TW" dirty="0" smtClean="0"/>
              <a:t>) = C(</a:t>
            </a:r>
            <a:r>
              <a:rPr lang="en-US" altLang="zh-TW" dirty="0" err="1" smtClean="0"/>
              <a:t>S</a:t>
            </a:r>
            <a:r>
              <a:rPr lang="en-US" altLang="zh-TW" baseline="-25000" dirty="0" err="1" smtClean="0"/>
              <a:t>k</a:t>
            </a:r>
            <a:r>
              <a:rPr lang="en-US" altLang="zh-TW" smtClean="0"/>
              <a:t>)/sum C(S</a:t>
            </a:r>
            <a:r>
              <a:rPr lang="en-US" altLang="zh-TW" baseline="-25000" smtClean="0"/>
              <a:t>i</a:t>
            </a:r>
            <a:r>
              <a:rPr lang="en-US" altLang="zh-TW" dirty="0" smtClean="0"/>
              <a:t>)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9</a:t>
            </a:fld>
            <a:endParaRPr lang="zh-TW" altLang="en-US"/>
          </a:p>
        </p:txBody>
      </p:sp>
      <p:cxnSp>
        <p:nvCxnSpPr>
          <p:cNvPr id="6" name="直線接點 5"/>
          <p:cNvCxnSpPr/>
          <p:nvPr/>
        </p:nvCxnSpPr>
        <p:spPr>
          <a:xfrm>
            <a:off x="3851920" y="3140968"/>
            <a:ext cx="26642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2625</TotalTime>
  <Words>381</Words>
  <Application>Microsoft Office PowerPoint</Application>
  <PresentationFormat>如螢幕大小 (4:3)</PresentationFormat>
  <Paragraphs>56</Paragraphs>
  <Slides>11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佈景主題</vt:lpstr>
      <vt:lpstr>Design and implementation of server cluster dynamic load balancing based on OpenFlow</vt:lpstr>
      <vt:lpstr>Introduction</vt:lpstr>
      <vt:lpstr>Traditional Load Balancing</vt:lpstr>
      <vt:lpstr>OpenFlow Technology</vt:lpstr>
      <vt:lpstr>Load Balancing Architecture</vt:lpstr>
      <vt:lpstr>Load Balancing Architecture(Cont.)</vt:lpstr>
      <vt:lpstr>Load Balancing Architecture(Cont.)</vt:lpstr>
      <vt:lpstr>Load Balancing Architecture(Cont.)</vt:lpstr>
      <vt:lpstr>Load Balancing Architecture(Cont.)</vt:lpstr>
      <vt:lpstr>Results of Analysis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and implementation of server cluster dynamic load balancing based on OpenFlow</dc:title>
  <cp:lastModifiedBy>sandra</cp:lastModifiedBy>
  <cp:revision>99</cp:revision>
  <dcterms:modified xsi:type="dcterms:W3CDTF">2014-08-11T16:38:55Z</dcterms:modified>
</cp:coreProperties>
</file>