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3" r:id="rId3"/>
    <p:sldId id="263" r:id="rId4"/>
    <p:sldId id="264" r:id="rId5"/>
    <p:sldId id="275" r:id="rId6"/>
    <p:sldId id="274" r:id="rId7"/>
    <p:sldId id="276" r:id="rId8"/>
    <p:sldId id="277" r:id="rId9"/>
    <p:sldId id="257" r:id="rId10"/>
    <p:sldId id="258" r:id="rId11"/>
    <p:sldId id="271" r:id="rId12"/>
    <p:sldId id="272" r:id="rId13"/>
    <p:sldId id="280" r:id="rId14"/>
    <p:sldId id="260" r:id="rId15"/>
    <p:sldId id="278" r:id="rId16"/>
    <p:sldId id="265" r:id="rId17"/>
    <p:sldId id="266" r:id="rId18"/>
    <p:sldId id="267"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020" autoAdjust="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A51BBC-D4BA-48D9-BFB2-B328CA072853}" type="datetimeFigureOut">
              <a:rPr lang="zh-TW" altLang="en-US" smtClean="0"/>
              <a:pPr/>
              <a:t>2014/4/29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68FB0-F660-4346-8FDF-EC9075C05BB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zh-TW" sz="1200" kern="1200" dirty="0" smtClean="0">
                <a:solidFill>
                  <a:schemeClr val="tx1"/>
                </a:solidFill>
                <a:latin typeface="+mn-lt"/>
                <a:ea typeface="+mn-ea"/>
                <a:cs typeface="+mn-cs"/>
              </a:rPr>
              <a:t>系統中主要包括了五個組成要件，第一個是建立控制核心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，用來與 </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en-US" altLang="zh-TW" sz="1200" kern="1200" dirty="0" smtClean="0">
                <a:solidFill>
                  <a:schemeClr val="tx1"/>
                </a:solidFill>
                <a:latin typeface="+mn-lt"/>
                <a:ea typeface="+mn-ea"/>
                <a:cs typeface="+mn-cs"/>
              </a:rPr>
              <a:t> </a:t>
            </a:r>
            <a:r>
              <a:rPr lang="zh-TW" altLang="zh-TW" sz="1200" kern="1200" dirty="0" smtClean="0">
                <a:solidFill>
                  <a:schemeClr val="tx1"/>
                </a:solidFill>
                <a:latin typeface="+mn-lt"/>
                <a:ea typeface="+mn-ea"/>
                <a:cs typeface="+mn-cs"/>
              </a:rPr>
              <a:t>建立連線通道並進行控制；第二個是 </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en-US" altLang="zh-TW" sz="1200" kern="1200" dirty="0" smtClean="0">
                <a:solidFill>
                  <a:schemeClr val="tx1"/>
                </a:solidFill>
                <a:latin typeface="+mn-lt"/>
                <a:ea typeface="+mn-ea"/>
                <a:cs typeface="+mn-cs"/>
              </a:rPr>
              <a:t> </a:t>
            </a:r>
            <a:r>
              <a:rPr lang="zh-TW" altLang="zh-TW" sz="1200" kern="1200" dirty="0" smtClean="0">
                <a:solidFill>
                  <a:schemeClr val="tx1"/>
                </a:solidFill>
                <a:latin typeface="+mn-lt"/>
                <a:ea typeface="+mn-ea"/>
                <a:cs typeface="+mn-cs"/>
              </a:rPr>
              <a:t>，用來管理內部使用者對外網路出入的介面；第三個是 </a:t>
            </a:r>
            <a:r>
              <a:rPr lang="en-US" altLang="zh-TW" sz="1200" kern="1200" dirty="0" smtClean="0">
                <a:solidFill>
                  <a:schemeClr val="tx1"/>
                </a:solidFill>
                <a:latin typeface="+mn-lt"/>
                <a:ea typeface="+mn-ea"/>
                <a:cs typeface="+mn-cs"/>
              </a:rPr>
              <a:t>SAPIDO</a:t>
            </a:r>
            <a:r>
              <a:rPr lang="zh-TW" altLang="zh-TW" sz="1200" kern="1200" dirty="0" smtClean="0">
                <a:solidFill>
                  <a:schemeClr val="tx1"/>
                </a:solidFill>
                <a:latin typeface="+mn-lt"/>
                <a:ea typeface="+mn-ea"/>
                <a:cs typeface="+mn-cs"/>
              </a:rPr>
              <a:t>，負責作為連接</a:t>
            </a:r>
            <a:r>
              <a:rPr lang="en-US" altLang="zh-TW" sz="1200" kern="1200" dirty="0" smtClean="0">
                <a:solidFill>
                  <a:schemeClr val="tx1"/>
                </a:solidFill>
                <a:latin typeface="+mn-lt"/>
                <a:ea typeface="+mn-ea"/>
                <a:cs typeface="+mn-cs"/>
              </a:rPr>
              <a:t> 3G/Wi-Fi</a:t>
            </a:r>
            <a:r>
              <a:rPr lang="zh-TW" altLang="zh-TW" sz="1200" kern="1200" dirty="0" smtClean="0">
                <a:solidFill>
                  <a:schemeClr val="tx1"/>
                </a:solidFill>
                <a:latin typeface="+mn-lt"/>
                <a:ea typeface="+mn-ea"/>
                <a:cs typeface="+mn-cs"/>
              </a:rPr>
              <a:t>；第四個是一台普通的 </a:t>
            </a:r>
            <a:r>
              <a:rPr lang="en-US" altLang="zh-TW" sz="1200" kern="1200" dirty="0" smtClean="0">
                <a:solidFill>
                  <a:schemeClr val="tx1"/>
                </a:solidFill>
                <a:latin typeface="+mn-lt"/>
                <a:ea typeface="+mn-ea"/>
                <a:cs typeface="+mn-cs"/>
              </a:rPr>
              <a:t>D-Link Switch</a:t>
            </a:r>
            <a:r>
              <a:rPr lang="zh-TW" altLang="zh-TW" sz="1200" kern="1200" dirty="0" smtClean="0">
                <a:solidFill>
                  <a:schemeClr val="tx1"/>
                </a:solidFill>
                <a:latin typeface="+mn-lt"/>
                <a:ea typeface="+mn-ea"/>
                <a:cs typeface="+mn-cs"/>
              </a:rPr>
              <a:t>，負責連接底下所有不同 </a:t>
            </a:r>
            <a:r>
              <a:rPr lang="en-US" altLang="zh-TW" sz="1200" kern="1200" dirty="0" smtClean="0">
                <a:solidFill>
                  <a:schemeClr val="tx1"/>
                </a:solidFill>
                <a:latin typeface="+mn-lt"/>
                <a:ea typeface="+mn-ea"/>
                <a:cs typeface="+mn-cs"/>
              </a:rPr>
              <a:t>LAN </a:t>
            </a:r>
            <a:r>
              <a:rPr lang="zh-TW" altLang="zh-TW" sz="1200" kern="1200" dirty="0" smtClean="0">
                <a:solidFill>
                  <a:schemeClr val="tx1"/>
                </a:solidFill>
                <a:latin typeface="+mn-lt"/>
                <a:ea typeface="+mn-ea"/>
                <a:cs typeface="+mn-cs"/>
              </a:rPr>
              <a:t>電腦；第五個是使用者電腦，扮演著客戶端的需求。</a:t>
            </a:r>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9</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zh-TW" sz="1200" kern="1200" dirty="0" smtClean="0">
                <a:solidFill>
                  <a:schemeClr val="tx1"/>
                </a:solidFill>
                <a:latin typeface="+mn-lt"/>
                <a:ea typeface="+mn-ea"/>
                <a:cs typeface="+mn-cs"/>
              </a:rPr>
              <a:t>首先一開始啟動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，再來讓兩台 </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en-US" altLang="zh-TW" sz="1200" kern="1200" dirty="0" smtClean="0">
                <a:solidFill>
                  <a:schemeClr val="tx1"/>
                </a:solidFill>
                <a:latin typeface="+mn-lt"/>
                <a:ea typeface="+mn-ea"/>
                <a:cs typeface="+mn-cs"/>
              </a:rPr>
              <a:t> </a:t>
            </a:r>
            <a:r>
              <a:rPr lang="zh-TW" altLang="zh-TW" sz="1200" kern="1200" dirty="0" smtClean="0">
                <a:solidFill>
                  <a:schemeClr val="tx1"/>
                </a:solidFill>
                <a:latin typeface="+mn-lt"/>
                <a:ea typeface="+mn-ea"/>
                <a:cs typeface="+mn-cs"/>
              </a:rPr>
              <a:t>與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建立連線，</a:t>
            </a:r>
            <a:r>
              <a:rPr lang="zh-TW" altLang="en-US" sz="1200" kern="1200" dirty="0" smtClean="0">
                <a:solidFill>
                  <a:schemeClr val="tx1"/>
                </a:solidFill>
                <a:latin typeface="+mn-lt"/>
                <a:ea typeface="+mn-ea"/>
                <a:cs typeface="+mn-cs"/>
              </a:rPr>
              <a:t>當如果底下使用者需要對外存取資料時，</a:t>
            </a:r>
            <a:endParaRPr lang="en-US" altLang="zh-TW" sz="1200" kern="1200" dirty="0" smtClean="0">
              <a:solidFill>
                <a:schemeClr val="tx1"/>
              </a:solidFill>
              <a:latin typeface="+mn-lt"/>
              <a:ea typeface="+mn-ea"/>
              <a:cs typeface="+mn-cs"/>
            </a:endParaRPr>
          </a:p>
          <a:p>
            <a:r>
              <a:rPr lang="zh-TW" altLang="zh-TW" sz="1200" kern="1200" dirty="0" smtClean="0">
                <a:solidFill>
                  <a:schemeClr val="tx1"/>
                </a:solidFill>
                <a:latin typeface="+mn-lt"/>
                <a:ea typeface="+mn-ea"/>
                <a:cs typeface="+mn-cs"/>
              </a:rPr>
              <a:t>如果來源 </a:t>
            </a:r>
            <a:r>
              <a:rPr lang="en-US" altLang="zh-TW" sz="1200" kern="1200" dirty="0" smtClean="0">
                <a:solidFill>
                  <a:schemeClr val="tx1"/>
                </a:solidFill>
                <a:latin typeface="+mn-lt"/>
                <a:ea typeface="+mn-ea"/>
                <a:cs typeface="+mn-cs"/>
              </a:rPr>
              <a:t>IP </a:t>
            </a:r>
            <a:r>
              <a:rPr lang="zh-TW" altLang="zh-TW" sz="1200" kern="1200" dirty="0" smtClean="0">
                <a:solidFill>
                  <a:schemeClr val="tx1"/>
                </a:solidFill>
                <a:latin typeface="+mn-lt"/>
                <a:ea typeface="+mn-ea"/>
                <a:cs typeface="+mn-cs"/>
              </a:rPr>
              <a:t>位址是內部網路，然而目地 </a:t>
            </a:r>
            <a:r>
              <a:rPr lang="en-US" altLang="zh-TW" sz="1200" kern="1200" dirty="0" smtClean="0">
                <a:solidFill>
                  <a:schemeClr val="tx1"/>
                </a:solidFill>
                <a:latin typeface="+mn-lt"/>
                <a:ea typeface="+mn-ea"/>
                <a:cs typeface="+mn-cs"/>
              </a:rPr>
              <a:t>IP </a:t>
            </a:r>
            <a:r>
              <a:rPr lang="zh-TW" altLang="zh-TW" sz="1200" kern="1200" dirty="0" smtClean="0">
                <a:solidFill>
                  <a:schemeClr val="tx1"/>
                </a:solidFill>
                <a:latin typeface="+mn-lt"/>
                <a:ea typeface="+mn-ea"/>
                <a:cs typeface="+mn-cs"/>
              </a:rPr>
              <a:t>位址不是，</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en-US" altLang="zh-TW" sz="1200" kern="1200" dirty="0" smtClean="0">
                <a:solidFill>
                  <a:schemeClr val="tx1"/>
                </a:solidFill>
                <a:latin typeface="+mn-lt"/>
                <a:ea typeface="+mn-ea"/>
                <a:cs typeface="+mn-cs"/>
              </a:rPr>
              <a:t> Packet in </a:t>
            </a:r>
            <a:r>
              <a:rPr lang="zh-TW" altLang="zh-TW" sz="1200" kern="1200" dirty="0" smtClean="0">
                <a:solidFill>
                  <a:schemeClr val="tx1"/>
                </a:solidFill>
                <a:latin typeface="+mn-lt"/>
                <a:ea typeface="+mn-ea"/>
                <a:cs typeface="+mn-cs"/>
              </a:rPr>
              <a:t>給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來處理，等待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處理完後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會 </a:t>
            </a:r>
            <a:r>
              <a:rPr lang="en-US" altLang="zh-TW" sz="1200" kern="1200" dirty="0" smtClean="0">
                <a:solidFill>
                  <a:schemeClr val="tx1"/>
                </a:solidFill>
                <a:latin typeface="+mn-lt"/>
                <a:ea typeface="+mn-ea"/>
                <a:cs typeface="+mn-cs"/>
              </a:rPr>
              <a:t>Setup rule </a:t>
            </a:r>
            <a:r>
              <a:rPr lang="zh-TW" altLang="zh-TW" sz="1200" kern="1200" dirty="0" smtClean="0">
                <a:solidFill>
                  <a:schemeClr val="tx1"/>
                </a:solidFill>
                <a:latin typeface="+mn-lt"/>
                <a:ea typeface="+mn-ea"/>
                <a:cs typeface="+mn-cs"/>
              </a:rPr>
              <a:t>給 </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zh-TW" altLang="zh-TW" sz="1200" kern="1200" dirty="0" smtClean="0">
                <a:solidFill>
                  <a:schemeClr val="tx1"/>
                </a:solidFill>
                <a:latin typeface="+mn-lt"/>
                <a:ea typeface="+mn-ea"/>
                <a:cs typeface="+mn-cs"/>
              </a:rPr>
              <a:t>，如果是從 </a:t>
            </a:r>
            <a:r>
              <a:rPr lang="en-US" altLang="zh-TW" sz="1200" kern="1200" dirty="0" smtClean="0">
                <a:solidFill>
                  <a:schemeClr val="tx1"/>
                </a:solidFill>
                <a:latin typeface="+mn-lt"/>
                <a:ea typeface="+mn-ea"/>
                <a:cs typeface="+mn-cs"/>
              </a:rPr>
              <a:t>Internet </a:t>
            </a:r>
            <a:r>
              <a:rPr lang="zh-TW" altLang="zh-TW" sz="1200" kern="1200" dirty="0" smtClean="0">
                <a:solidFill>
                  <a:schemeClr val="tx1"/>
                </a:solidFill>
                <a:latin typeface="+mn-lt"/>
                <a:ea typeface="+mn-ea"/>
                <a:cs typeface="+mn-cs"/>
              </a:rPr>
              <a:t>進來的封包 </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en-US" altLang="zh-TW" sz="1200" kern="1200" dirty="0" smtClean="0">
                <a:solidFill>
                  <a:schemeClr val="tx1"/>
                </a:solidFill>
                <a:latin typeface="+mn-lt"/>
                <a:ea typeface="+mn-ea"/>
                <a:cs typeface="+mn-cs"/>
              </a:rPr>
              <a:t> </a:t>
            </a:r>
            <a:r>
              <a:rPr lang="zh-TW" altLang="zh-TW" sz="1200" kern="1200" dirty="0" smtClean="0">
                <a:solidFill>
                  <a:schemeClr val="tx1"/>
                </a:solidFill>
                <a:latin typeface="+mn-lt"/>
                <a:ea typeface="+mn-ea"/>
                <a:cs typeface="+mn-cs"/>
              </a:rPr>
              <a:t>也會 </a:t>
            </a:r>
            <a:r>
              <a:rPr lang="en-US" altLang="zh-TW" sz="1200" kern="1200" dirty="0" smtClean="0">
                <a:solidFill>
                  <a:schemeClr val="tx1"/>
                </a:solidFill>
                <a:latin typeface="+mn-lt"/>
                <a:ea typeface="+mn-ea"/>
                <a:cs typeface="+mn-cs"/>
              </a:rPr>
              <a:t>Packet in </a:t>
            </a:r>
            <a:r>
              <a:rPr lang="zh-TW" altLang="zh-TW" sz="1200" kern="1200" dirty="0" smtClean="0">
                <a:solidFill>
                  <a:schemeClr val="tx1"/>
                </a:solidFill>
                <a:latin typeface="+mn-lt"/>
                <a:ea typeface="+mn-ea"/>
                <a:cs typeface="+mn-cs"/>
              </a:rPr>
              <a:t>給 </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a:t>
            </a:r>
            <a:r>
              <a:rPr lang="zh-TW" altLang="zh-TW" sz="1200" kern="1200" dirty="0" smtClean="0">
                <a:solidFill>
                  <a:schemeClr val="tx1"/>
                </a:solidFill>
                <a:latin typeface="+mn-lt"/>
                <a:ea typeface="+mn-ea"/>
                <a:cs typeface="+mn-cs"/>
              </a:rPr>
              <a:t>，</a:t>
            </a:r>
            <a:r>
              <a:rPr lang="en-US" altLang="zh-TW" sz="1200" kern="1200" dirty="0" err="1" smtClean="0">
                <a:solidFill>
                  <a:schemeClr val="tx1"/>
                </a:solidFill>
                <a:latin typeface="+mn-lt"/>
                <a:ea typeface="+mn-ea"/>
                <a:cs typeface="+mn-cs"/>
              </a:rPr>
              <a:t>Ryu</a:t>
            </a:r>
            <a:r>
              <a:rPr lang="en-US" altLang="zh-TW" sz="1200" kern="1200" dirty="0" smtClean="0">
                <a:solidFill>
                  <a:schemeClr val="tx1"/>
                </a:solidFill>
                <a:latin typeface="+mn-lt"/>
                <a:ea typeface="+mn-ea"/>
                <a:cs typeface="+mn-cs"/>
              </a:rPr>
              <a:t> Controller </a:t>
            </a:r>
            <a:r>
              <a:rPr lang="zh-TW" altLang="zh-TW" sz="1200" kern="1200" dirty="0" smtClean="0">
                <a:solidFill>
                  <a:schemeClr val="tx1"/>
                </a:solidFill>
                <a:latin typeface="+mn-lt"/>
                <a:ea typeface="+mn-ea"/>
                <a:cs typeface="+mn-cs"/>
              </a:rPr>
              <a:t>處理完後在 </a:t>
            </a:r>
            <a:r>
              <a:rPr lang="en-US" altLang="zh-TW" sz="1200" kern="1200" dirty="0" smtClean="0">
                <a:solidFill>
                  <a:schemeClr val="tx1"/>
                </a:solidFill>
                <a:latin typeface="+mn-lt"/>
                <a:ea typeface="+mn-ea"/>
                <a:cs typeface="+mn-cs"/>
              </a:rPr>
              <a:t>Setup rule </a:t>
            </a:r>
            <a:r>
              <a:rPr lang="zh-TW" altLang="zh-TW" sz="1200" kern="1200" dirty="0" smtClean="0">
                <a:solidFill>
                  <a:schemeClr val="tx1"/>
                </a:solidFill>
                <a:latin typeface="+mn-lt"/>
                <a:ea typeface="+mn-ea"/>
                <a:cs typeface="+mn-cs"/>
              </a:rPr>
              <a:t>給</a:t>
            </a:r>
            <a:r>
              <a:rPr lang="en-US" altLang="zh-TW" sz="1200" kern="1200" dirty="0" smtClean="0">
                <a:solidFill>
                  <a:schemeClr val="tx1"/>
                </a:solidFill>
                <a:latin typeface="+mn-lt"/>
                <a:ea typeface="+mn-ea"/>
                <a:cs typeface="+mn-cs"/>
              </a:rPr>
              <a:t>Open </a:t>
            </a:r>
            <a:r>
              <a:rPr lang="en-US" altLang="zh-TW" sz="1200" kern="1200" dirty="0" err="1" smtClean="0">
                <a:solidFill>
                  <a:schemeClr val="tx1"/>
                </a:solidFill>
                <a:latin typeface="+mn-lt"/>
                <a:ea typeface="+mn-ea"/>
                <a:cs typeface="+mn-cs"/>
              </a:rPr>
              <a:t>vSwitch</a:t>
            </a:r>
            <a:r>
              <a:rPr lang="zh-TW" altLang="zh-TW" sz="1200" kern="1200" dirty="0" smtClean="0">
                <a:solidFill>
                  <a:schemeClr val="tx1"/>
                </a:solidFill>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10</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12</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13</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368FB0-F660-4346-8FDF-EC9075C05BBD}" type="slidenum">
              <a:rPr lang="zh-TW" altLang="en-US" smtClean="0"/>
              <a:pPr/>
              <a:t>17</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標楷體" pitchFamily="65" charset="-12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
        <p:nvSpPr>
          <p:cNvPr id="4" name="日期版面配置區 3"/>
          <p:cNvSpPr>
            <a:spLocks noGrp="1"/>
          </p:cNvSpPr>
          <p:nvPr>
            <p:ph type="dt" sz="half" idx="10"/>
          </p:nvPr>
        </p:nvSpPr>
        <p:spPr/>
        <p:txBody>
          <a:bodyPr/>
          <a:lstStyle/>
          <a:p>
            <a:fld id="{21F6F24E-16A4-4635-85B7-A59BE03F532C}" type="datetime1">
              <a:rPr lang="zh-TW" altLang="en-US" smtClean="0"/>
              <a:pPr/>
              <a:t>2014/4/29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EE72CB8-A907-45D9-95A2-961EC1876D36}" type="datetime1">
              <a:rPr lang="zh-TW" altLang="en-US" smtClean="0"/>
              <a:pPr/>
              <a:t>2014/4/29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BBB56EB-ED96-4733-BE81-599578F8AFEE}" type="datetime1">
              <a:rPr lang="zh-TW" altLang="en-US" smtClean="0"/>
              <a:pPr/>
              <a:t>2014/4/29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atin typeface="Times New Roman" pitchFamily="18" charset="0"/>
                <a:ea typeface="標楷體" pitchFamily="65" charset="-120"/>
                <a:cs typeface="Times New Roman" pitchFamily="18" charset="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p>
            <a:fld id="{ECE6FAAD-0ED0-4F46-93F2-513F80EB1B13}" type="datetime1">
              <a:rPr lang="zh-TW" altLang="en-US" smtClean="0"/>
              <a:pPr/>
              <a:t>2014/4/29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568EE23-73A1-4B62-8A52-2313912882DC}" type="datetime1">
              <a:rPr lang="zh-TW" altLang="en-US" smtClean="0"/>
              <a:pPr/>
              <a:t>2014/4/29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9ECAABA-528C-42C4-8EE4-AB5C14AD6854}" type="datetime1">
              <a:rPr lang="zh-TW" altLang="en-US" smtClean="0"/>
              <a:pPr/>
              <a:t>2014/4/29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4D7B94F-7B83-4D17-92AB-C1782C80BF0C}" type="datetime1">
              <a:rPr lang="zh-TW" altLang="en-US" smtClean="0"/>
              <a:pPr/>
              <a:t>2014/4/29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A268212-9532-49C7-80BC-8A7E385F726E}" type="datetime1">
              <a:rPr lang="zh-TW" altLang="en-US" smtClean="0"/>
              <a:pPr/>
              <a:t>2014/4/29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2A688E8-5CBD-419E-89DB-511DC427FE0B}" type="datetime1">
              <a:rPr lang="zh-TW" altLang="en-US" smtClean="0"/>
              <a:pPr/>
              <a:t>2014/4/29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711E190B-6AB6-4A80-A99B-AEB0015B6D2E}" type="datetime1">
              <a:rPr lang="zh-TW" altLang="en-US" smtClean="0"/>
              <a:pPr/>
              <a:t>2014/4/29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0FC5C30-7DAC-40D9-8158-198D83BB7FA2}" type="datetime1">
              <a:rPr lang="zh-TW" altLang="en-US" smtClean="0"/>
              <a:pPr/>
              <a:t>2014/4/29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0C335-C9AA-4013-B17B-3F6E2F9898FA}" type="datetime1">
              <a:rPr lang="zh-TW" altLang="en-US" smtClean="0"/>
              <a:pPr/>
              <a:t>2014/4/29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988840"/>
            <a:ext cx="7772400" cy="1470025"/>
          </a:xfrm>
        </p:spPr>
        <p:txBody>
          <a:bodyPr>
            <a:noAutofit/>
          </a:bodyPr>
          <a:lstStyle/>
          <a:p>
            <a:r>
              <a:rPr lang="zh-TW" altLang="en-US" sz="3200" dirty="0" smtClean="0">
                <a:latin typeface="Times New Roman" pitchFamily="18" charset="0"/>
                <a:cs typeface="Times New Roman" pitchFamily="18" charset="0"/>
              </a:rPr>
              <a:t/>
            </a:r>
            <a:br>
              <a:rPr lang="zh-TW" altLang="en-US" sz="3200" dirty="0" smtClean="0">
                <a:latin typeface="Times New Roman" pitchFamily="18" charset="0"/>
                <a:cs typeface="Times New Roman" pitchFamily="18" charset="0"/>
              </a:rPr>
            </a:br>
            <a:r>
              <a:rPr lang="en-US" altLang="zh-TW" sz="3200" dirty="0" smtClean="0">
                <a:latin typeface="Times New Roman" pitchFamily="18" charset="0"/>
                <a:cs typeface="Times New Roman" pitchFamily="18" charset="0"/>
              </a:rPr>
              <a:t>The Implementation and Analysis of </a:t>
            </a:r>
            <a:r>
              <a:rPr lang="en-US" altLang="zh-TW" sz="3200" dirty="0" err="1" smtClean="0">
                <a:latin typeface="Times New Roman" pitchFamily="18" charset="0"/>
                <a:cs typeface="Times New Roman" pitchFamily="18" charset="0"/>
              </a:rPr>
              <a:t>OpenFlow</a:t>
            </a:r>
            <a:r>
              <a:rPr lang="en-US" altLang="zh-TW" sz="3200" dirty="0" smtClean="0">
                <a:latin typeface="Times New Roman" pitchFamily="18" charset="0"/>
                <a:cs typeface="Times New Roman" pitchFamily="18" charset="0"/>
              </a:rPr>
              <a:t>-based Bandwidth Aggregation Routers in Heterogeneous Networks </a:t>
            </a:r>
            <a:endParaRPr lang="zh-TW" altLang="en-US" sz="3200" dirty="0">
              <a:latin typeface="Times New Roman" pitchFamily="18" charset="0"/>
              <a:cs typeface="Times New Roman" pitchFamily="18" charset="0"/>
            </a:endParaRPr>
          </a:p>
        </p:txBody>
      </p:sp>
      <p:sp>
        <p:nvSpPr>
          <p:cNvPr id="3" name="副標題 2"/>
          <p:cNvSpPr>
            <a:spLocks noGrp="1"/>
          </p:cNvSpPr>
          <p:nvPr>
            <p:ph type="subTitle" idx="1"/>
          </p:nvPr>
        </p:nvSpPr>
        <p:spPr>
          <a:xfrm>
            <a:off x="1331640" y="4437112"/>
            <a:ext cx="6400800" cy="1752600"/>
          </a:xfrm>
        </p:spPr>
        <p:txBody>
          <a:bodyPr/>
          <a:lstStyle/>
          <a:p>
            <a:pPr>
              <a:defRPr/>
            </a:pPr>
            <a:r>
              <a:rPr lang="zh-TW" altLang="en-US" dirty="0" smtClean="0">
                <a:solidFill>
                  <a:schemeClr val="tx1">
                    <a:lumMod val="95000"/>
                    <a:lumOff val="5000"/>
                  </a:schemeClr>
                </a:solidFill>
              </a:rPr>
              <a:t>指導老師</a:t>
            </a:r>
            <a:r>
              <a:rPr lang="en-US" altLang="zh-TW" dirty="0" smtClean="0">
                <a:solidFill>
                  <a:schemeClr val="tx1">
                    <a:lumMod val="95000"/>
                    <a:lumOff val="5000"/>
                  </a:schemeClr>
                </a:solidFill>
              </a:rPr>
              <a:t>:</a:t>
            </a:r>
            <a:r>
              <a:rPr lang="zh-TW" altLang="en-US" dirty="0" smtClean="0">
                <a:solidFill>
                  <a:schemeClr val="tx1">
                    <a:lumMod val="95000"/>
                    <a:lumOff val="5000"/>
                  </a:schemeClr>
                </a:solidFill>
              </a:rPr>
              <a:t> </a:t>
            </a:r>
            <a:r>
              <a:rPr lang="zh-TW" altLang="en-US" dirty="0" smtClean="0">
                <a:solidFill>
                  <a:schemeClr val="tx1">
                    <a:lumMod val="95000"/>
                    <a:lumOff val="5000"/>
                  </a:schemeClr>
                </a:solidFill>
              </a:rPr>
              <a:t>吳坤熹 </a:t>
            </a:r>
            <a:r>
              <a:rPr lang="zh-TW" altLang="en-US" dirty="0" smtClean="0">
                <a:solidFill>
                  <a:schemeClr val="tx1">
                    <a:lumMod val="95000"/>
                    <a:lumOff val="5000"/>
                  </a:schemeClr>
                </a:solidFill>
              </a:rPr>
              <a:t>老師</a:t>
            </a:r>
            <a:endParaRPr lang="en-US" altLang="zh-TW" dirty="0" smtClean="0">
              <a:solidFill>
                <a:schemeClr val="tx1">
                  <a:lumMod val="95000"/>
                  <a:lumOff val="5000"/>
                </a:schemeClr>
              </a:solidFill>
            </a:endParaRPr>
          </a:p>
          <a:p>
            <a:pPr>
              <a:defRPr/>
            </a:pPr>
            <a:r>
              <a:rPr lang="zh-TW" altLang="en-US" dirty="0" smtClean="0">
                <a:solidFill>
                  <a:schemeClr val="tx1">
                    <a:lumMod val="95000"/>
                    <a:lumOff val="5000"/>
                  </a:schemeClr>
                </a:solidFill>
              </a:rPr>
              <a:t>學生</a:t>
            </a:r>
            <a:r>
              <a:rPr lang="en-US" altLang="zh-TW" dirty="0" smtClean="0">
                <a:solidFill>
                  <a:schemeClr val="tx1">
                    <a:lumMod val="95000"/>
                    <a:lumOff val="5000"/>
                  </a:schemeClr>
                </a:solidFill>
              </a:rPr>
              <a:t>:</a:t>
            </a:r>
            <a:r>
              <a:rPr lang="zh-TW" altLang="en-US" dirty="0" smtClean="0">
                <a:solidFill>
                  <a:schemeClr val="tx1">
                    <a:lumMod val="95000"/>
                    <a:lumOff val="5000"/>
                  </a:schemeClr>
                </a:solidFill>
              </a:rPr>
              <a:t>賴意姍</a:t>
            </a:r>
          </a:p>
          <a:p>
            <a:endParaRPr lang="zh-TW" altLang="en-US" dirty="0">
              <a:solidFill>
                <a:schemeClr val="tx1">
                  <a:lumMod val="95000"/>
                  <a:lumOff val="5000"/>
                </a:schemeClr>
              </a:solidFill>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a:t>
            </a:fld>
            <a:endParaRPr lang="zh-TW" altLang="en-US"/>
          </a:p>
        </p:txBody>
      </p:sp>
      <p:sp>
        <p:nvSpPr>
          <p:cNvPr id="5" name="文字方塊 4"/>
          <p:cNvSpPr txBox="1"/>
          <p:nvPr/>
        </p:nvSpPr>
        <p:spPr>
          <a:xfrm>
            <a:off x="1547664" y="836712"/>
            <a:ext cx="5498621" cy="1354217"/>
          </a:xfrm>
          <a:prstGeom prst="rect">
            <a:avLst/>
          </a:prstGeom>
          <a:noFill/>
        </p:spPr>
        <p:txBody>
          <a:bodyPr wrap="none" rtlCol="0">
            <a:spAutoFit/>
          </a:bodyPr>
          <a:lstStyle/>
          <a:p>
            <a:r>
              <a:rPr lang="zh-TW" altLang="en-US" sz="3200" dirty="0" smtClean="0">
                <a:latin typeface="標楷體" pitchFamily="65" charset="-120"/>
                <a:ea typeface="標楷體" pitchFamily="65" charset="-120"/>
              </a:rPr>
              <a:t>異質網路中基於 </a:t>
            </a:r>
            <a:r>
              <a:rPr lang="en-US" altLang="zh-TW" sz="3200" dirty="0" err="1" smtClean="0">
                <a:latin typeface="Times New Roman" pitchFamily="18" charset="0"/>
                <a:cs typeface="Times New Roman" pitchFamily="18" charset="0"/>
              </a:rPr>
              <a:t>OpenFlow</a:t>
            </a:r>
            <a:r>
              <a:rPr lang="en-US" altLang="zh-TW" sz="3200" dirty="0" smtClean="0"/>
              <a:t> </a:t>
            </a:r>
            <a:r>
              <a:rPr lang="zh-TW" altLang="en-US" sz="3200" dirty="0" smtClean="0">
                <a:latin typeface="標楷體" pitchFamily="65" charset="-120"/>
                <a:ea typeface="標楷體" pitchFamily="65" charset="-120"/>
                <a:cs typeface="Times New Roman" pitchFamily="18" charset="0"/>
              </a:rPr>
              <a:t>之</a:t>
            </a:r>
            <a:r>
              <a:rPr lang="en-US" altLang="zh-TW" sz="3200" dirty="0" smtClean="0">
                <a:latin typeface="標楷體" pitchFamily="65" charset="-120"/>
                <a:ea typeface="標楷體" pitchFamily="65" charset="-120"/>
                <a:cs typeface="Times New Roman" pitchFamily="18" charset="0"/>
              </a:rPr>
              <a:t/>
            </a:r>
            <a:br>
              <a:rPr lang="en-US" altLang="zh-TW" sz="3200" dirty="0" smtClean="0">
                <a:latin typeface="標楷體" pitchFamily="65" charset="-120"/>
                <a:ea typeface="標楷體" pitchFamily="65" charset="-120"/>
                <a:cs typeface="Times New Roman" pitchFamily="18" charset="0"/>
              </a:rPr>
            </a:br>
            <a:r>
              <a:rPr lang="zh-TW" altLang="en-US" sz="3200" dirty="0" smtClean="0">
                <a:latin typeface="標楷體" pitchFamily="65" charset="-120"/>
                <a:ea typeface="標楷體" pitchFamily="65" charset="-120"/>
                <a:cs typeface="Times New Roman" pitchFamily="18" charset="0"/>
              </a:rPr>
              <a:t>頻</a:t>
            </a:r>
            <a:r>
              <a:rPr lang="zh-TW" altLang="en-US" sz="3200" dirty="0" smtClean="0">
                <a:latin typeface="標楷體" pitchFamily="65" charset="-120"/>
                <a:ea typeface="標楷體" pitchFamily="65" charset="-120"/>
                <a:cs typeface="Times New Roman" pitchFamily="18" charset="0"/>
              </a:rPr>
              <a:t>寬聚集路由器實作與分析</a:t>
            </a:r>
            <a:r>
              <a:rPr lang="zh-TW" altLang="en-US" dirty="0" smtClean="0"/>
              <a:t/>
            </a:r>
            <a:br>
              <a:rPr lang="zh-TW" altLang="en-US" dirty="0" smtClean="0"/>
            </a:b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Implementation(cont.)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10</a:t>
            </a:fld>
            <a:endParaRPr lang="zh-TW" altLang="en-US"/>
          </a:p>
        </p:txBody>
      </p:sp>
      <p:pic>
        <p:nvPicPr>
          <p:cNvPr id="9" name="內容版面配置區 8" descr="流程.jpeg"/>
          <p:cNvPicPr>
            <a:picLocks noGrp="1" noChangeAspect="1"/>
          </p:cNvPicPr>
          <p:nvPr>
            <p:ph idx="1"/>
          </p:nvPr>
        </p:nvPicPr>
        <p:blipFill>
          <a:blip r:embed="rId3" cstate="print"/>
          <a:stretch>
            <a:fillRect/>
          </a:stretch>
        </p:blipFill>
        <p:spPr>
          <a:xfrm>
            <a:off x="1938337" y="1996281"/>
            <a:ext cx="5267325" cy="3733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Implementation(cont.)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11</a:t>
            </a:fld>
            <a:endParaRPr lang="zh-TW" altLang="en-US"/>
          </a:p>
        </p:txBody>
      </p:sp>
      <p:pic>
        <p:nvPicPr>
          <p:cNvPr id="6" name="內容版面配置區 5" descr="packet_in.jpeg"/>
          <p:cNvPicPr>
            <a:picLocks noGrp="1" noChangeAspect="1"/>
          </p:cNvPicPr>
          <p:nvPr>
            <p:ph idx="1"/>
          </p:nvPr>
        </p:nvPicPr>
        <p:blipFill>
          <a:blip r:embed="rId2" cstate="print"/>
          <a:stretch>
            <a:fillRect/>
          </a:stretch>
        </p:blipFill>
        <p:spPr>
          <a:xfrm>
            <a:off x="1835696" y="1402442"/>
            <a:ext cx="5252704" cy="4723721"/>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Implementation(cont.)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12</a:t>
            </a:fld>
            <a:endParaRPr lang="zh-TW" altLang="en-US"/>
          </a:p>
        </p:txBody>
      </p:sp>
      <p:graphicFrame>
        <p:nvGraphicFramePr>
          <p:cNvPr id="7" name="內容版面配置區 4"/>
          <p:cNvGraphicFramePr>
            <a:graphicFrameLocks/>
          </p:cNvGraphicFramePr>
          <p:nvPr/>
        </p:nvGraphicFramePr>
        <p:xfrm>
          <a:off x="395536" y="1916832"/>
          <a:ext cx="8229600" cy="3373120"/>
        </p:xfrm>
        <a:graphic>
          <a:graphicData uri="http://schemas.openxmlformats.org/drawingml/2006/table">
            <a:tbl>
              <a:tblPr firstRow="1" bandRow="1">
                <a:tableStyleId>{5940675A-B579-460E-94D1-54222C63F5DA}</a:tableStyleId>
              </a:tblPr>
              <a:tblGrid>
                <a:gridCol w="2743200"/>
                <a:gridCol w="2743200"/>
                <a:gridCol w="2743200"/>
              </a:tblGrid>
              <a:tr h="370840">
                <a:tc gridSpan="3">
                  <a:txBody>
                    <a:bodyPr/>
                    <a:lstStyle/>
                    <a:p>
                      <a:r>
                        <a:rPr lang="en-US" altLang="zh-TW" sz="1600" dirty="0" smtClean="0">
                          <a:solidFill>
                            <a:schemeClr val="tx1"/>
                          </a:solidFill>
                          <a:latin typeface="Times New Roman" pitchFamily="18" charset="0"/>
                          <a:cs typeface="Times New Roman" pitchFamily="18" charset="0"/>
                        </a:rPr>
                        <a:t>Tables </a:t>
                      </a:r>
                      <a:r>
                        <a:rPr lang="en-US" altLang="zh-TW" sz="1600" dirty="0" smtClean="0">
                          <a:solidFill>
                            <a:schemeClr val="tx1"/>
                          </a:solidFill>
                          <a:latin typeface="Times New Roman" pitchFamily="18" charset="0"/>
                          <a:cs typeface="Times New Roman" pitchFamily="18" charset="0"/>
                        </a:rPr>
                        <a:t>0</a:t>
                      </a:r>
                      <a:endParaRPr lang="zh-TW" altLang="en-US" sz="1600" dirty="0">
                        <a:solidFill>
                          <a:schemeClr val="tx1"/>
                        </a:solidFill>
                        <a:latin typeface="Times New Roman" pitchFamily="18" charset="0"/>
                        <a:cs typeface="Times New Roman" pitchFamily="18" charset="0"/>
                      </a:endParaRPr>
                    </a:p>
                  </a:txBody>
                  <a:tcPr/>
                </a:tc>
                <a:tc hMerge="1">
                  <a:txBody>
                    <a:bodyPr/>
                    <a:lstStyle/>
                    <a:p>
                      <a:endParaRPr lang="zh-TW" altLang="en-US" dirty="0"/>
                    </a:p>
                  </a:txBody>
                  <a:tcPr/>
                </a:tc>
                <a:tc hMerge="1">
                  <a:txBody>
                    <a:bodyPr/>
                    <a:lstStyle/>
                    <a:p>
                      <a:endParaRPr lang="zh-TW" altLang="en-US" dirty="0"/>
                    </a:p>
                  </a:txBody>
                  <a:tcPr/>
                </a:tc>
              </a:tr>
              <a:tr h="370840">
                <a:tc>
                  <a:txBody>
                    <a:bodyPr/>
                    <a:lstStyle/>
                    <a:p>
                      <a:r>
                        <a:rPr lang="en-US" altLang="zh-TW" sz="1600" dirty="0" smtClean="0">
                          <a:solidFill>
                            <a:schemeClr val="tx1"/>
                          </a:solidFill>
                          <a:latin typeface="Times New Roman" pitchFamily="18" charset="0"/>
                          <a:cs typeface="Times New Roman" pitchFamily="18" charset="0"/>
                        </a:rPr>
                        <a:t>Priority</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Match</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Action</a:t>
                      </a:r>
                      <a:endParaRPr lang="zh-TW" altLang="en-US" sz="1600" dirty="0">
                        <a:solidFill>
                          <a:schemeClr val="tx1"/>
                        </a:solidFill>
                        <a:latin typeface="Times New Roman" pitchFamily="18" charset="0"/>
                        <a:cs typeface="Times New Roman" pitchFamily="18" charset="0"/>
                      </a:endParaRPr>
                    </a:p>
                  </a:txBody>
                  <a:tcPr/>
                </a:tc>
              </a:tr>
              <a:tr h="370840">
                <a:tc>
                  <a:txBody>
                    <a:bodyPr/>
                    <a:lstStyle/>
                    <a:p>
                      <a:r>
                        <a:rPr lang="en-US" altLang="zh-TW" sz="1600" dirty="0" smtClean="0">
                          <a:solidFill>
                            <a:schemeClr val="tx1"/>
                          </a:solidFill>
                          <a:latin typeface="Times New Roman" pitchFamily="18" charset="0"/>
                          <a:cs typeface="Times New Roman" pitchFamily="18" charset="0"/>
                        </a:rPr>
                        <a:t>500</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err="1" smtClean="0">
                          <a:solidFill>
                            <a:schemeClr val="tx1"/>
                          </a:solidFill>
                          <a:latin typeface="Times New Roman" pitchFamily="18" charset="0"/>
                          <a:cs typeface="Times New Roman" pitchFamily="18" charset="0"/>
                        </a:rPr>
                        <a:t>Eth_type</a:t>
                      </a:r>
                      <a:r>
                        <a:rPr lang="en-US" altLang="zh-TW" sz="1600" dirty="0" smtClean="0">
                          <a:solidFill>
                            <a:schemeClr val="tx1"/>
                          </a:solidFill>
                          <a:latin typeface="Times New Roman" pitchFamily="18" charset="0"/>
                          <a:cs typeface="Times New Roman" pitchFamily="18" charset="0"/>
                        </a:rPr>
                        <a:t>=0x0800,</a:t>
                      </a:r>
                      <a:br>
                        <a:rPr lang="en-US" altLang="zh-TW" sz="1600" dirty="0" smtClean="0">
                          <a:solidFill>
                            <a:schemeClr val="tx1"/>
                          </a:solidFill>
                          <a:latin typeface="Times New Roman" pitchFamily="18" charset="0"/>
                          <a:cs typeface="Times New Roman" pitchFamily="18" charset="0"/>
                        </a:rPr>
                      </a:br>
                      <a:r>
                        <a:rPr lang="en-US" altLang="zh-TW" sz="1600" dirty="0" smtClean="0">
                          <a:solidFill>
                            <a:schemeClr val="tx1"/>
                          </a:solidFill>
                          <a:latin typeface="Times New Roman" pitchFamily="18" charset="0"/>
                          <a:cs typeface="Times New Roman" pitchFamily="18" charset="0"/>
                        </a:rPr>
                        <a:t>ipv4_src=192.168.1.2</a:t>
                      </a:r>
                      <a:br>
                        <a:rPr lang="en-US" altLang="zh-TW" sz="1600" dirty="0" smtClean="0">
                          <a:solidFill>
                            <a:schemeClr val="tx1"/>
                          </a:solidFill>
                          <a:latin typeface="Times New Roman" pitchFamily="18" charset="0"/>
                          <a:cs typeface="Times New Roman" pitchFamily="18" charset="0"/>
                        </a:rPr>
                      </a:br>
                      <a:r>
                        <a:rPr lang="en-US" altLang="zh-TW" sz="1600" dirty="0" err="1" smtClean="0">
                          <a:solidFill>
                            <a:schemeClr val="tx1"/>
                          </a:solidFill>
                          <a:latin typeface="Times New Roman" pitchFamily="18" charset="0"/>
                          <a:cs typeface="Times New Roman" pitchFamily="18" charset="0"/>
                        </a:rPr>
                        <a:t>eth_src</a:t>
                      </a:r>
                      <a:r>
                        <a:rPr lang="en-US" altLang="zh-TW" sz="1600" dirty="0" smtClean="0">
                          <a:solidFill>
                            <a:schemeClr val="tx1"/>
                          </a:solidFill>
                          <a:latin typeface="Times New Roman" pitchFamily="18" charset="0"/>
                          <a:cs typeface="Times New Roman" pitchFamily="18" charset="0"/>
                        </a:rPr>
                        <a:t>=00:05:5D:0B:44:31</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Output:1</a:t>
                      </a:r>
                      <a:endParaRPr lang="zh-TW" altLang="en-US" sz="1600" dirty="0">
                        <a:solidFill>
                          <a:schemeClr val="tx1"/>
                        </a:solidFill>
                        <a:latin typeface="Times New Roman" pitchFamily="18" charset="0"/>
                        <a:cs typeface="Times New Roman" pitchFamily="18" charset="0"/>
                      </a:endParaRPr>
                    </a:p>
                  </a:txBody>
                  <a:tcPr/>
                </a:tc>
              </a:tr>
              <a:tr h="370840">
                <a:tc>
                  <a:txBody>
                    <a:bodyPr/>
                    <a:lstStyle/>
                    <a:p>
                      <a:r>
                        <a:rPr lang="en-US" altLang="zh-TW" sz="1600" dirty="0" smtClean="0">
                          <a:solidFill>
                            <a:schemeClr val="tx1"/>
                          </a:solidFill>
                          <a:latin typeface="Times New Roman" pitchFamily="18" charset="0"/>
                          <a:cs typeface="Times New Roman" pitchFamily="18" charset="0"/>
                        </a:rPr>
                        <a:t>999</a:t>
                      </a:r>
                      <a:endParaRPr lang="zh-TW" altLang="en-US" sz="16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err="1" smtClean="0">
                          <a:solidFill>
                            <a:schemeClr val="tx1"/>
                          </a:solidFill>
                          <a:latin typeface="Times New Roman" pitchFamily="18" charset="0"/>
                          <a:cs typeface="Times New Roman" pitchFamily="18" charset="0"/>
                        </a:rPr>
                        <a:t>Eth_type</a:t>
                      </a:r>
                      <a:r>
                        <a:rPr lang="en-US" altLang="zh-TW" sz="1600" dirty="0" smtClean="0">
                          <a:solidFill>
                            <a:schemeClr val="tx1"/>
                          </a:solidFill>
                          <a:latin typeface="Times New Roman" pitchFamily="18" charset="0"/>
                          <a:cs typeface="Times New Roman" pitchFamily="18" charset="0"/>
                        </a:rPr>
                        <a:t>=0x0800,</a:t>
                      </a:r>
                      <a:br>
                        <a:rPr lang="en-US" altLang="zh-TW" sz="1600" dirty="0" smtClean="0">
                          <a:solidFill>
                            <a:schemeClr val="tx1"/>
                          </a:solidFill>
                          <a:latin typeface="Times New Roman" pitchFamily="18" charset="0"/>
                          <a:cs typeface="Times New Roman" pitchFamily="18" charset="0"/>
                        </a:rPr>
                      </a:br>
                      <a:r>
                        <a:rPr lang="en-US" altLang="zh-TW" sz="1600" dirty="0" smtClean="0">
                          <a:solidFill>
                            <a:schemeClr val="tx1"/>
                          </a:solidFill>
                          <a:latin typeface="Times New Roman" pitchFamily="18" charset="0"/>
                          <a:cs typeface="Times New Roman" pitchFamily="18" charset="0"/>
                        </a:rPr>
                        <a:t>ipv4_src=192.168.1.2</a:t>
                      </a:r>
                      <a:br>
                        <a:rPr lang="en-US" altLang="zh-TW" sz="1600" dirty="0" smtClean="0">
                          <a:solidFill>
                            <a:schemeClr val="tx1"/>
                          </a:solidFill>
                          <a:latin typeface="Times New Roman" pitchFamily="18" charset="0"/>
                          <a:cs typeface="Times New Roman" pitchFamily="18" charset="0"/>
                        </a:rPr>
                      </a:br>
                      <a:r>
                        <a:rPr lang="en-US" altLang="zh-TW" sz="1600" dirty="0" err="1" smtClean="0">
                          <a:solidFill>
                            <a:schemeClr val="tx1"/>
                          </a:solidFill>
                          <a:latin typeface="Times New Roman" pitchFamily="18" charset="0"/>
                          <a:cs typeface="Times New Roman" pitchFamily="18" charset="0"/>
                        </a:rPr>
                        <a:t>eth_src</a:t>
                      </a:r>
                      <a:r>
                        <a:rPr lang="en-US" altLang="zh-TW" sz="1600" dirty="0" smtClean="0">
                          <a:solidFill>
                            <a:schemeClr val="tx1"/>
                          </a:solidFill>
                          <a:latin typeface="Times New Roman" pitchFamily="18" charset="0"/>
                          <a:cs typeface="Times New Roman" pitchFamily="18" charset="0"/>
                        </a:rPr>
                        <a:t>=00:05:5D:0B:44:31</a:t>
                      </a:r>
                      <a:endParaRPr lang="zh-TW" altLang="en-US" sz="1600" dirty="0" smtClean="0">
                        <a:solidFill>
                          <a:schemeClr val="tx1"/>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600" dirty="0" smtClean="0">
                        <a:solidFill>
                          <a:schemeClr val="tx1"/>
                        </a:solidFill>
                        <a:latin typeface="Times New Roman" pitchFamily="18" charset="0"/>
                        <a:cs typeface="Times New Roman" pitchFamily="18" charset="0"/>
                      </a:endParaRPr>
                    </a:p>
                  </a:txBody>
                  <a:tcPr/>
                </a:tc>
                <a:tc>
                  <a:txBody>
                    <a:bodyPr/>
                    <a:lstStyle/>
                    <a:p>
                      <a:r>
                        <a:rPr lang="en-US" altLang="zh-TW" sz="1600" dirty="0" err="1" smtClean="0">
                          <a:solidFill>
                            <a:schemeClr val="tx1"/>
                          </a:solidFill>
                          <a:latin typeface="Times New Roman" pitchFamily="18" charset="0"/>
                          <a:cs typeface="Times New Roman" pitchFamily="18" charset="0"/>
                        </a:rPr>
                        <a:t>eth_src</a:t>
                      </a:r>
                      <a:r>
                        <a:rPr lang="en-US" altLang="zh-TW" sz="1600" dirty="0" smtClean="0">
                          <a:solidFill>
                            <a:schemeClr val="tx1"/>
                          </a:solidFill>
                          <a:latin typeface="Times New Roman" pitchFamily="18" charset="0"/>
                          <a:cs typeface="Times New Roman" pitchFamily="18" charset="0"/>
                        </a:rPr>
                        <a:t>=</a:t>
                      </a:r>
                      <a:r>
                        <a:rPr lang="en-US" altLang="zh-TW" sz="1600" b="0" i="0" u="none" strike="noStrike" kern="1200" dirty="0" smtClean="0">
                          <a:solidFill>
                            <a:schemeClr val="tx1"/>
                          </a:solidFill>
                          <a:latin typeface="Times New Roman" pitchFamily="18" charset="0"/>
                          <a:ea typeface="+mn-ea"/>
                          <a:cs typeface="Times New Roman" pitchFamily="18" charset="0"/>
                        </a:rPr>
                        <a:t>00:22:B0:03:D0:4B,</a:t>
                      </a:r>
                      <a:br>
                        <a:rPr lang="en-US" altLang="zh-TW" sz="1600" b="0" i="0" u="none" strike="noStrike" kern="1200" dirty="0" smtClean="0">
                          <a:solidFill>
                            <a:schemeClr val="tx1"/>
                          </a:solidFill>
                          <a:latin typeface="Times New Roman" pitchFamily="18" charset="0"/>
                          <a:ea typeface="+mn-ea"/>
                          <a:cs typeface="Times New Roman" pitchFamily="18" charset="0"/>
                        </a:rPr>
                      </a:br>
                      <a:r>
                        <a:rPr lang="en-US" altLang="zh-TW" sz="1600" dirty="0" smtClean="0">
                          <a:solidFill>
                            <a:schemeClr val="tx1"/>
                          </a:solidFill>
                          <a:latin typeface="Times New Roman" pitchFamily="18" charset="0"/>
                          <a:cs typeface="Times New Roman" pitchFamily="18" charset="0"/>
                        </a:rPr>
                        <a:t>Output:2</a:t>
                      </a:r>
                      <a:endParaRPr lang="zh-TW" altLang="en-US" sz="1600" dirty="0">
                        <a:solidFill>
                          <a:schemeClr val="tx1"/>
                        </a:solidFill>
                        <a:latin typeface="Times New Roman" pitchFamily="18" charset="0"/>
                        <a:cs typeface="Times New Roman" pitchFamily="18" charset="0"/>
                      </a:endParaRPr>
                    </a:p>
                  </a:txBody>
                  <a:tcPr/>
                </a:tc>
              </a:tr>
              <a:tr h="370840">
                <a:tc>
                  <a:txBody>
                    <a:bodyPr/>
                    <a:lstStyle/>
                    <a:p>
                      <a:r>
                        <a:rPr lang="en-US" altLang="zh-TW" sz="1600" dirty="0" smtClean="0">
                          <a:solidFill>
                            <a:schemeClr val="tx1"/>
                          </a:solidFill>
                          <a:latin typeface="Times New Roman" pitchFamily="18" charset="0"/>
                          <a:cs typeface="Times New Roman" pitchFamily="18" charset="0"/>
                        </a:rPr>
                        <a:t>100</a:t>
                      </a:r>
                      <a:endParaRPr lang="zh-TW" altLang="en-US" sz="16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solidFill>
                            <a:schemeClr val="tx1"/>
                          </a:solidFill>
                          <a:latin typeface="Times New Roman" pitchFamily="18" charset="0"/>
                          <a:cs typeface="Times New Roman" pitchFamily="18" charset="0"/>
                        </a:rPr>
                        <a:t>any</a:t>
                      </a:r>
                      <a:endParaRPr lang="zh-TW" altLang="en-US" sz="1600" dirty="0" smtClean="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any</a:t>
                      </a:r>
                      <a:endParaRPr lang="zh-TW" altLang="en-US" sz="1600" dirty="0">
                        <a:solidFill>
                          <a:schemeClr val="tx1"/>
                        </a:solidFill>
                        <a:latin typeface="Times New Roman" pitchFamily="18" charset="0"/>
                        <a:cs typeface="Times New Roman" pitchFamily="18" charset="0"/>
                      </a:endParaRPr>
                    </a:p>
                  </a:txBody>
                  <a:tcPr/>
                </a:tc>
              </a:tr>
              <a:tr h="370840">
                <a:tc gridSpan="3">
                  <a:txBody>
                    <a:bodyPr/>
                    <a:lstStyle/>
                    <a:p>
                      <a:pPr algn="r"/>
                      <a:r>
                        <a:rPr lang="en-US" altLang="zh-TW" sz="1600" dirty="0" err="1" smtClean="0">
                          <a:solidFill>
                            <a:schemeClr val="tx1"/>
                          </a:solidFill>
                          <a:latin typeface="Times New Roman" pitchFamily="18" charset="0"/>
                          <a:cs typeface="Times New Roman" pitchFamily="18" charset="0"/>
                        </a:rPr>
                        <a:t>Packet_In</a:t>
                      </a:r>
                      <a:endParaRPr lang="zh-TW" altLang="en-US" sz="1600" dirty="0">
                        <a:solidFill>
                          <a:schemeClr val="tx1"/>
                        </a:solidFill>
                        <a:latin typeface="Times New Roman" pitchFamily="18" charset="0"/>
                        <a:cs typeface="Times New Roman" pitchFamily="18" charset="0"/>
                      </a:endParaRPr>
                    </a:p>
                  </a:txBody>
                  <a:tcPr/>
                </a:tc>
                <a:tc hMerge="1">
                  <a:txBody>
                    <a:bodyPr/>
                    <a:lstStyle/>
                    <a:p>
                      <a:endParaRPr lang="zh-TW" altLang="en-US" dirty="0"/>
                    </a:p>
                  </a:txBody>
                  <a:tcPr/>
                </a:tc>
                <a:tc hMerge="1">
                  <a:txBody>
                    <a:bodyPr/>
                    <a:lstStyle/>
                    <a:p>
                      <a:endParaRPr lang="zh-TW" altLang="en-US" dirty="0"/>
                    </a:p>
                  </a:txBody>
                  <a:tcPr/>
                </a:tc>
              </a:tr>
            </a:tbl>
          </a:graphicData>
        </a:graphic>
      </p:graphicFrame>
      <p:sp>
        <p:nvSpPr>
          <p:cNvPr id="8" name="文字方塊 7"/>
          <p:cNvSpPr txBox="1"/>
          <p:nvPr/>
        </p:nvSpPr>
        <p:spPr>
          <a:xfrm>
            <a:off x="395536" y="1484784"/>
            <a:ext cx="1628972" cy="400110"/>
          </a:xfrm>
          <a:prstGeom prst="rect">
            <a:avLst/>
          </a:prstGeom>
          <a:noFill/>
        </p:spPr>
        <p:txBody>
          <a:bodyPr wrap="none" rtlCol="0">
            <a:spAutoFit/>
          </a:bodyPr>
          <a:lstStyle/>
          <a:p>
            <a:r>
              <a:rPr lang="en-US" altLang="zh-TW" sz="2000" dirty="0" smtClean="0">
                <a:latin typeface="Times New Roman" pitchFamily="18" charset="0"/>
                <a:cs typeface="Times New Roman" pitchFamily="18" charset="0"/>
              </a:rPr>
              <a:t>Flow tables</a:t>
            </a:r>
            <a:r>
              <a:rPr lang="zh-TW" altLang="en-US" sz="2000" dirty="0" smtClean="0">
                <a:latin typeface="Times New Roman" pitchFamily="18" charset="0"/>
                <a:cs typeface="Times New Roman" pitchFamily="18" charset="0"/>
              </a:rPr>
              <a:t>：</a:t>
            </a:r>
            <a:endParaRPr lang="zh-TW"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Implementation(cont.)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13</a:t>
            </a:fld>
            <a:endParaRPr lang="zh-TW" altLang="en-US"/>
          </a:p>
        </p:txBody>
      </p:sp>
      <p:graphicFrame>
        <p:nvGraphicFramePr>
          <p:cNvPr id="7" name="內容版面配置區 4"/>
          <p:cNvGraphicFramePr>
            <a:graphicFrameLocks/>
          </p:cNvGraphicFramePr>
          <p:nvPr/>
        </p:nvGraphicFramePr>
        <p:xfrm>
          <a:off x="395536" y="1916832"/>
          <a:ext cx="8229600" cy="3373120"/>
        </p:xfrm>
        <a:graphic>
          <a:graphicData uri="http://schemas.openxmlformats.org/drawingml/2006/table">
            <a:tbl>
              <a:tblPr firstRow="1" bandRow="1">
                <a:tableStyleId>{5940675A-B579-460E-94D1-54222C63F5DA}</a:tableStyleId>
              </a:tblPr>
              <a:tblGrid>
                <a:gridCol w="2743200"/>
                <a:gridCol w="2743200"/>
                <a:gridCol w="2743200"/>
              </a:tblGrid>
              <a:tr h="370840">
                <a:tc gridSpan="3">
                  <a:txBody>
                    <a:bodyPr/>
                    <a:lstStyle/>
                    <a:p>
                      <a:r>
                        <a:rPr lang="en-US" altLang="zh-TW" sz="1600" dirty="0" smtClean="0">
                          <a:solidFill>
                            <a:schemeClr val="tx1"/>
                          </a:solidFill>
                          <a:latin typeface="Times New Roman" pitchFamily="18" charset="0"/>
                          <a:cs typeface="Times New Roman" pitchFamily="18" charset="0"/>
                        </a:rPr>
                        <a:t>Tables </a:t>
                      </a:r>
                      <a:r>
                        <a:rPr lang="en-US" altLang="zh-TW" sz="1600" dirty="0" smtClean="0">
                          <a:solidFill>
                            <a:schemeClr val="tx1"/>
                          </a:solidFill>
                          <a:latin typeface="Times New Roman" pitchFamily="18" charset="0"/>
                          <a:cs typeface="Times New Roman" pitchFamily="18" charset="0"/>
                        </a:rPr>
                        <a:t>0</a:t>
                      </a:r>
                      <a:endParaRPr lang="zh-TW" altLang="en-US" sz="1600" dirty="0">
                        <a:solidFill>
                          <a:schemeClr val="tx1"/>
                        </a:solidFill>
                        <a:latin typeface="Times New Roman" pitchFamily="18" charset="0"/>
                        <a:cs typeface="Times New Roman" pitchFamily="18" charset="0"/>
                      </a:endParaRPr>
                    </a:p>
                  </a:txBody>
                  <a:tcPr/>
                </a:tc>
                <a:tc hMerge="1">
                  <a:txBody>
                    <a:bodyPr/>
                    <a:lstStyle/>
                    <a:p>
                      <a:endParaRPr lang="zh-TW" altLang="en-US" dirty="0"/>
                    </a:p>
                  </a:txBody>
                  <a:tcPr/>
                </a:tc>
                <a:tc hMerge="1">
                  <a:txBody>
                    <a:bodyPr/>
                    <a:lstStyle/>
                    <a:p>
                      <a:endParaRPr lang="zh-TW" altLang="en-US" dirty="0"/>
                    </a:p>
                  </a:txBody>
                  <a:tcPr/>
                </a:tc>
              </a:tr>
              <a:tr h="370840">
                <a:tc>
                  <a:txBody>
                    <a:bodyPr/>
                    <a:lstStyle/>
                    <a:p>
                      <a:r>
                        <a:rPr lang="en-US" altLang="zh-TW" sz="1600" dirty="0" smtClean="0">
                          <a:solidFill>
                            <a:schemeClr val="tx1"/>
                          </a:solidFill>
                          <a:latin typeface="Times New Roman" pitchFamily="18" charset="0"/>
                          <a:cs typeface="Times New Roman" pitchFamily="18" charset="0"/>
                        </a:rPr>
                        <a:t>Priority</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Match</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Action</a:t>
                      </a:r>
                      <a:endParaRPr lang="zh-TW" altLang="en-US" sz="1600" dirty="0">
                        <a:solidFill>
                          <a:schemeClr val="tx1"/>
                        </a:solidFill>
                        <a:latin typeface="Times New Roman" pitchFamily="18" charset="0"/>
                        <a:cs typeface="Times New Roman" pitchFamily="18" charset="0"/>
                      </a:endParaRPr>
                    </a:p>
                  </a:txBody>
                  <a:tcPr/>
                </a:tc>
              </a:tr>
              <a:tr h="370840">
                <a:tc>
                  <a:txBody>
                    <a:bodyPr/>
                    <a:lstStyle/>
                    <a:p>
                      <a:r>
                        <a:rPr lang="en-US" altLang="zh-TW" sz="1600" dirty="0" smtClean="0">
                          <a:solidFill>
                            <a:schemeClr val="tx1"/>
                          </a:solidFill>
                          <a:latin typeface="Times New Roman" pitchFamily="18" charset="0"/>
                          <a:cs typeface="Times New Roman" pitchFamily="18" charset="0"/>
                        </a:rPr>
                        <a:t>500</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err="1" smtClean="0">
                          <a:solidFill>
                            <a:schemeClr val="tx1"/>
                          </a:solidFill>
                          <a:latin typeface="Times New Roman" pitchFamily="18" charset="0"/>
                          <a:cs typeface="Times New Roman" pitchFamily="18" charset="0"/>
                        </a:rPr>
                        <a:t>Eth_type</a:t>
                      </a:r>
                      <a:r>
                        <a:rPr lang="en-US" altLang="zh-TW" sz="1600" dirty="0" smtClean="0">
                          <a:solidFill>
                            <a:schemeClr val="tx1"/>
                          </a:solidFill>
                          <a:latin typeface="Times New Roman" pitchFamily="18" charset="0"/>
                          <a:cs typeface="Times New Roman" pitchFamily="18" charset="0"/>
                        </a:rPr>
                        <a:t>=0x0800,</a:t>
                      </a:r>
                      <a:br>
                        <a:rPr lang="en-US" altLang="zh-TW" sz="1600" dirty="0" smtClean="0">
                          <a:solidFill>
                            <a:schemeClr val="tx1"/>
                          </a:solidFill>
                          <a:latin typeface="Times New Roman" pitchFamily="18" charset="0"/>
                          <a:cs typeface="Times New Roman" pitchFamily="18" charset="0"/>
                        </a:rPr>
                      </a:br>
                      <a:r>
                        <a:rPr lang="en-US" altLang="zh-TW" sz="1600" dirty="0" smtClean="0">
                          <a:solidFill>
                            <a:schemeClr val="tx1"/>
                          </a:solidFill>
                          <a:latin typeface="Times New Roman" pitchFamily="18" charset="0"/>
                          <a:cs typeface="Times New Roman" pitchFamily="18" charset="0"/>
                        </a:rPr>
                        <a:t>ipv4_src=192.168.1.2</a:t>
                      </a:r>
                      <a:br>
                        <a:rPr lang="en-US" altLang="zh-TW" sz="1600" dirty="0" smtClean="0">
                          <a:solidFill>
                            <a:schemeClr val="tx1"/>
                          </a:solidFill>
                          <a:latin typeface="Times New Roman" pitchFamily="18" charset="0"/>
                          <a:cs typeface="Times New Roman" pitchFamily="18" charset="0"/>
                        </a:rPr>
                      </a:br>
                      <a:r>
                        <a:rPr lang="en-US" altLang="zh-TW" sz="1600" dirty="0" err="1" smtClean="0">
                          <a:solidFill>
                            <a:schemeClr val="tx1"/>
                          </a:solidFill>
                          <a:latin typeface="Times New Roman" pitchFamily="18" charset="0"/>
                          <a:cs typeface="Times New Roman" pitchFamily="18" charset="0"/>
                        </a:rPr>
                        <a:t>eth_src</a:t>
                      </a:r>
                      <a:r>
                        <a:rPr lang="en-US" altLang="zh-TW" sz="1600" dirty="0" smtClean="0">
                          <a:solidFill>
                            <a:schemeClr val="tx1"/>
                          </a:solidFill>
                          <a:latin typeface="Times New Roman" pitchFamily="18" charset="0"/>
                          <a:cs typeface="Times New Roman" pitchFamily="18" charset="0"/>
                        </a:rPr>
                        <a:t>=68:05:CA:16:CB:D4</a:t>
                      </a:r>
                      <a:endParaRPr lang="zh-TW" altLang="en-US" sz="1600" dirty="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Output:1</a:t>
                      </a:r>
                      <a:endParaRPr lang="zh-TW" altLang="en-US" sz="1600" dirty="0">
                        <a:solidFill>
                          <a:schemeClr val="tx1"/>
                        </a:solidFill>
                        <a:latin typeface="Times New Roman" pitchFamily="18" charset="0"/>
                        <a:cs typeface="Times New Roman" pitchFamily="18" charset="0"/>
                      </a:endParaRPr>
                    </a:p>
                  </a:txBody>
                  <a:tcPr/>
                </a:tc>
              </a:tr>
              <a:tr h="370840">
                <a:tc>
                  <a:txBody>
                    <a:bodyPr/>
                    <a:lstStyle/>
                    <a:p>
                      <a:r>
                        <a:rPr lang="en-US" altLang="zh-TW" sz="1600" dirty="0" smtClean="0">
                          <a:solidFill>
                            <a:schemeClr val="tx1"/>
                          </a:solidFill>
                          <a:latin typeface="Times New Roman" pitchFamily="18" charset="0"/>
                          <a:cs typeface="Times New Roman" pitchFamily="18" charset="0"/>
                        </a:rPr>
                        <a:t>999</a:t>
                      </a:r>
                      <a:endParaRPr lang="zh-TW" altLang="en-US" sz="16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err="1" smtClean="0">
                          <a:solidFill>
                            <a:schemeClr val="tx1"/>
                          </a:solidFill>
                          <a:latin typeface="Times New Roman" pitchFamily="18" charset="0"/>
                          <a:cs typeface="Times New Roman" pitchFamily="18" charset="0"/>
                        </a:rPr>
                        <a:t>Eth_type</a:t>
                      </a:r>
                      <a:r>
                        <a:rPr lang="en-US" altLang="zh-TW" sz="1600" dirty="0" smtClean="0">
                          <a:solidFill>
                            <a:schemeClr val="tx1"/>
                          </a:solidFill>
                          <a:latin typeface="Times New Roman" pitchFamily="18" charset="0"/>
                          <a:cs typeface="Times New Roman" pitchFamily="18" charset="0"/>
                        </a:rPr>
                        <a:t>=0x0800,</a:t>
                      </a:r>
                      <a:br>
                        <a:rPr lang="en-US" altLang="zh-TW" sz="1600" dirty="0" smtClean="0">
                          <a:solidFill>
                            <a:schemeClr val="tx1"/>
                          </a:solidFill>
                          <a:latin typeface="Times New Roman" pitchFamily="18" charset="0"/>
                          <a:cs typeface="Times New Roman" pitchFamily="18" charset="0"/>
                        </a:rPr>
                      </a:br>
                      <a:r>
                        <a:rPr lang="en-US" altLang="zh-TW" sz="1600" dirty="0" smtClean="0">
                          <a:solidFill>
                            <a:schemeClr val="tx1"/>
                          </a:solidFill>
                          <a:latin typeface="Times New Roman" pitchFamily="18" charset="0"/>
                          <a:cs typeface="Times New Roman" pitchFamily="18" charset="0"/>
                        </a:rPr>
                        <a:t>ipv4_src=192.168.1.2</a:t>
                      </a:r>
                      <a:br>
                        <a:rPr lang="en-US" altLang="zh-TW" sz="1600" dirty="0" smtClean="0">
                          <a:solidFill>
                            <a:schemeClr val="tx1"/>
                          </a:solidFill>
                          <a:latin typeface="Times New Roman" pitchFamily="18" charset="0"/>
                          <a:cs typeface="Times New Roman" pitchFamily="18" charset="0"/>
                        </a:rPr>
                      </a:br>
                      <a:r>
                        <a:rPr lang="en-US" altLang="zh-TW" sz="1600" dirty="0" err="1" smtClean="0">
                          <a:solidFill>
                            <a:schemeClr val="tx1"/>
                          </a:solidFill>
                          <a:latin typeface="Times New Roman" pitchFamily="18" charset="0"/>
                          <a:cs typeface="Times New Roman" pitchFamily="18" charset="0"/>
                        </a:rPr>
                        <a:t>eth_src</a:t>
                      </a:r>
                      <a:r>
                        <a:rPr lang="en-US" altLang="zh-TW" sz="1600" dirty="0" smtClean="0">
                          <a:solidFill>
                            <a:schemeClr val="tx1"/>
                          </a:solidFill>
                          <a:latin typeface="Times New Roman" pitchFamily="18" charset="0"/>
                          <a:cs typeface="Times New Roman" pitchFamily="18" charset="0"/>
                        </a:rPr>
                        <a:t>=68:05:CA:16:CB:D4</a:t>
                      </a:r>
                      <a:endParaRPr lang="zh-TW" altLang="en-US" sz="1600" dirty="0" smtClean="0">
                        <a:solidFill>
                          <a:schemeClr val="tx1"/>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600" dirty="0" smtClean="0">
                        <a:solidFill>
                          <a:schemeClr val="tx1"/>
                        </a:solidFill>
                        <a:latin typeface="Times New Roman" pitchFamily="18" charset="0"/>
                        <a:cs typeface="Times New Roman" pitchFamily="18" charset="0"/>
                      </a:endParaRPr>
                    </a:p>
                  </a:txBody>
                  <a:tcPr/>
                </a:tc>
                <a:tc>
                  <a:txBody>
                    <a:bodyPr/>
                    <a:lstStyle/>
                    <a:p>
                      <a:r>
                        <a:rPr lang="en-US" altLang="zh-TW" sz="1600" dirty="0" err="1" smtClean="0">
                          <a:solidFill>
                            <a:schemeClr val="tx1"/>
                          </a:solidFill>
                          <a:latin typeface="Times New Roman" pitchFamily="18" charset="0"/>
                          <a:cs typeface="Times New Roman" pitchFamily="18" charset="0"/>
                        </a:rPr>
                        <a:t>eth_src</a:t>
                      </a:r>
                      <a:r>
                        <a:rPr lang="en-US" altLang="zh-TW" sz="1600" dirty="0" smtClean="0">
                          <a:solidFill>
                            <a:schemeClr val="tx1"/>
                          </a:solidFill>
                          <a:latin typeface="Times New Roman" pitchFamily="18" charset="0"/>
                          <a:cs typeface="Times New Roman" pitchFamily="18" charset="0"/>
                        </a:rPr>
                        <a:t>=78:44:76:A7:0E:06</a:t>
                      </a:r>
                      <a:r>
                        <a:rPr lang="en-US" altLang="zh-TW" sz="1600" b="0" i="0" u="none" strike="noStrike" kern="1200" dirty="0" smtClean="0">
                          <a:solidFill>
                            <a:schemeClr val="tx1"/>
                          </a:solidFill>
                          <a:latin typeface="Times New Roman" pitchFamily="18" charset="0"/>
                          <a:ea typeface="+mn-ea"/>
                          <a:cs typeface="Times New Roman" pitchFamily="18" charset="0"/>
                        </a:rPr>
                        <a:t>,</a:t>
                      </a:r>
                      <a:r>
                        <a:rPr lang="en-US" altLang="zh-TW" sz="1600" b="0" i="0" u="none" strike="noStrike" kern="1200" dirty="0" smtClean="0">
                          <a:solidFill>
                            <a:schemeClr val="tx1"/>
                          </a:solidFill>
                          <a:latin typeface="Times New Roman" pitchFamily="18" charset="0"/>
                          <a:ea typeface="+mn-ea"/>
                          <a:cs typeface="Times New Roman" pitchFamily="18" charset="0"/>
                        </a:rPr>
                        <a:t/>
                      </a:r>
                      <a:br>
                        <a:rPr lang="en-US" altLang="zh-TW" sz="1600" b="0" i="0" u="none" strike="noStrike" kern="1200" dirty="0" smtClean="0">
                          <a:solidFill>
                            <a:schemeClr val="tx1"/>
                          </a:solidFill>
                          <a:latin typeface="Times New Roman" pitchFamily="18" charset="0"/>
                          <a:ea typeface="+mn-ea"/>
                          <a:cs typeface="Times New Roman" pitchFamily="18" charset="0"/>
                        </a:rPr>
                      </a:br>
                      <a:r>
                        <a:rPr lang="en-US" altLang="zh-TW" sz="1600" dirty="0" smtClean="0">
                          <a:solidFill>
                            <a:schemeClr val="tx1"/>
                          </a:solidFill>
                          <a:latin typeface="Times New Roman" pitchFamily="18" charset="0"/>
                          <a:cs typeface="Times New Roman" pitchFamily="18" charset="0"/>
                        </a:rPr>
                        <a:t>Output:2</a:t>
                      </a:r>
                      <a:endParaRPr lang="zh-TW" altLang="en-US" sz="1600" dirty="0">
                        <a:solidFill>
                          <a:schemeClr val="tx1"/>
                        </a:solidFill>
                        <a:latin typeface="Times New Roman" pitchFamily="18" charset="0"/>
                        <a:cs typeface="Times New Roman" pitchFamily="18" charset="0"/>
                      </a:endParaRPr>
                    </a:p>
                  </a:txBody>
                  <a:tcPr/>
                </a:tc>
              </a:tr>
              <a:tr h="370840">
                <a:tc>
                  <a:txBody>
                    <a:bodyPr/>
                    <a:lstStyle/>
                    <a:p>
                      <a:r>
                        <a:rPr lang="en-US" altLang="zh-TW" sz="1600" dirty="0" smtClean="0">
                          <a:solidFill>
                            <a:schemeClr val="tx1"/>
                          </a:solidFill>
                          <a:latin typeface="Times New Roman" pitchFamily="18" charset="0"/>
                          <a:cs typeface="Times New Roman" pitchFamily="18" charset="0"/>
                        </a:rPr>
                        <a:t>100</a:t>
                      </a:r>
                      <a:endParaRPr lang="zh-TW" altLang="en-US" sz="16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solidFill>
                            <a:schemeClr val="tx1"/>
                          </a:solidFill>
                          <a:latin typeface="Times New Roman" pitchFamily="18" charset="0"/>
                          <a:cs typeface="Times New Roman" pitchFamily="18" charset="0"/>
                        </a:rPr>
                        <a:t>any</a:t>
                      </a:r>
                      <a:endParaRPr lang="zh-TW" altLang="en-US" sz="1600" dirty="0" smtClean="0">
                        <a:solidFill>
                          <a:schemeClr val="tx1"/>
                        </a:solidFill>
                        <a:latin typeface="Times New Roman" pitchFamily="18" charset="0"/>
                        <a:cs typeface="Times New Roman" pitchFamily="18" charset="0"/>
                      </a:endParaRPr>
                    </a:p>
                  </a:txBody>
                  <a:tcPr/>
                </a:tc>
                <a:tc>
                  <a:txBody>
                    <a:bodyPr/>
                    <a:lstStyle/>
                    <a:p>
                      <a:r>
                        <a:rPr lang="en-US" altLang="zh-TW" sz="1600" dirty="0" smtClean="0">
                          <a:solidFill>
                            <a:schemeClr val="tx1"/>
                          </a:solidFill>
                          <a:latin typeface="Times New Roman" pitchFamily="18" charset="0"/>
                          <a:cs typeface="Times New Roman" pitchFamily="18" charset="0"/>
                        </a:rPr>
                        <a:t>any</a:t>
                      </a:r>
                      <a:endParaRPr lang="zh-TW" altLang="en-US" sz="1600" dirty="0">
                        <a:solidFill>
                          <a:schemeClr val="tx1"/>
                        </a:solidFill>
                        <a:latin typeface="Times New Roman" pitchFamily="18" charset="0"/>
                        <a:cs typeface="Times New Roman" pitchFamily="18" charset="0"/>
                      </a:endParaRPr>
                    </a:p>
                  </a:txBody>
                  <a:tcPr/>
                </a:tc>
              </a:tr>
              <a:tr h="370840">
                <a:tc gridSpan="3">
                  <a:txBody>
                    <a:bodyPr/>
                    <a:lstStyle/>
                    <a:p>
                      <a:pPr algn="r"/>
                      <a:r>
                        <a:rPr lang="en-US" altLang="zh-TW" sz="1600" dirty="0" err="1" smtClean="0">
                          <a:solidFill>
                            <a:schemeClr val="tx1"/>
                          </a:solidFill>
                          <a:latin typeface="Times New Roman" pitchFamily="18" charset="0"/>
                          <a:cs typeface="Times New Roman" pitchFamily="18" charset="0"/>
                        </a:rPr>
                        <a:t>Packet_In</a:t>
                      </a:r>
                      <a:endParaRPr lang="zh-TW" altLang="en-US" sz="1600" dirty="0">
                        <a:solidFill>
                          <a:schemeClr val="tx1"/>
                        </a:solidFill>
                        <a:latin typeface="Times New Roman" pitchFamily="18" charset="0"/>
                        <a:cs typeface="Times New Roman" pitchFamily="18" charset="0"/>
                      </a:endParaRPr>
                    </a:p>
                  </a:txBody>
                  <a:tcPr/>
                </a:tc>
                <a:tc hMerge="1">
                  <a:txBody>
                    <a:bodyPr/>
                    <a:lstStyle/>
                    <a:p>
                      <a:endParaRPr lang="zh-TW" altLang="en-US" dirty="0"/>
                    </a:p>
                  </a:txBody>
                  <a:tcPr/>
                </a:tc>
                <a:tc hMerge="1">
                  <a:txBody>
                    <a:bodyPr/>
                    <a:lstStyle/>
                    <a:p>
                      <a:endParaRPr lang="zh-TW" altLang="en-US" dirty="0"/>
                    </a:p>
                  </a:txBody>
                  <a:tcPr/>
                </a:tc>
              </a:tr>
            </a:tbl>
          </a:graphicData>
        </a:graphic>
      </p:graphicFrame>
      <p:sp>
        <p:nvSpPr>
          <p:cNvPr id="8" name="文字方塊 7"/>
          <p:cNvSpPr txBox="1"/>
          <p:nvPr/>
        </p:nvSpPr>
        <p:spPr>
          <a:xfrm>
            <a:off x="395536" y="1484784"/>
            <a:ext cx="1628972" cy="400110"/>
          </a:xfrm>
          <a:prstGeom prst="rect">
            <a:avLst/>
          </a:prstGeom>
          <a:noFill/>
        </p:spPr>
        <p:txBody>
          <a:bodyPr wrap="none" rtlCol="0">
            <a:spAutoFit/>
          </a:bodyPr>
          <a:lstStyle/>
          <a:p>
            <a:r>
              <a:rPr lang="en-US" altLang="zh-TW" sz="2000" dirty="0" smtClean="0">
                <a:latin typeface="Times New Roman" pitchFamily="18" charset="0"/>
                <a:cs typeface="Times New Roman" pitchFamily="18" charset="0"/>
              </a:rPr>
              <a:t>Flow tables</a:t>
            </a:r>
            <a:r>
              <a:rPr lang="zh-TW" altLang="en-US" sz="2000" dirty="0" smtClean="0">
                <a:latin typeface="Times New Roman" pitchFamily="18" charset="0"/>
                <a:cs typeface="Times New Roman" pitchFamily="18" charset="0"/>
              </a:rPr>
              <a:t>：</a:t>
            </a:r>
            <a:endParaRPr lang="zh-TW"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Implementation(cont.)</a:t>
            </a:r>
            <a:endParaRPr lang="zh-TW" altLang="en-US" dirty="0"/>
          </a:p>
        </p:txBody>
      </p:sp>
      <p:sp>
        <p:nvSpPr>
          <p:cNvPr id="3" name="內容版面配置區 2"/>
          <p:cNvSpPr>
            <a:spLocks noGrp="1"/>
          </p:cNvSpPr>
          <p:nvPr>
            <p:ph idx="1"/>
          </p:nvPr>
        </p:nvSpPr>
        <p:spPr/>
        <p:txBody>
          <a:bodyPr>
            <a:normAutofit fontScale="70000" lnSpcReduction="20000"/>
          </a:bodyPr>
          <a:lstStyle/>
          <a:p>
            <a:r>
              <a:rPr lang="en-US" altLang="zh-TW" dirty="0" smtClean="0">
                <a:latin typeface="Times New Roman" pitchFamily="18" charset="0"/>
                <a:cs typeface="Times New Roman" pitchFamily="18" charset="0"/>
              </a:rPr>
              <a:t>Controller</a:t>
            </a:r>
          </a:p>
          <a:p>
            <a:pPr lvl="1"/>
            <a:r>
              <a:rPr lang="en-US" altLang="zh-TW" dirty="0" err="1" smtClean="0">
                <a:latin typeface="Times New Roman" pitchFamily="18" charset="0"/>
                <a:cs typeface="Times New Roman" pitchFamily="18" charset="0"/>
              </a:rPr>
              <a:t>CentOS</a:t>
            </a:r>
            <a:r>
              <a:rPr lang="en-US" altLang="zh-TW" dirty="0" smtClean="0">
                <a:latin typeface="Times New Roman" pitchFamily="18" charset="0"/>
                <a:cs typeface="Times New Roman" pitchFamily="18" charset="0"/>
              </a:rPr>
              <a:t> 6.4 x64</a:t>
            </a:r>
          </a:p>
          <a:p>
            <a:pPr lvl="1"/>
            <a:r>
              <a:rPr lang="en-US" altLang="zh-TW" dirty="0" err="1" smtClean="0">
                <a:latin typeface="Times New Roman" pitchFamily="18" charset="0"/>
                <a:cs typeface="Times New Roman" pitchFamily="18" charset="0"/>
              </a:rPr>
              <a:t>Ryu</a:t>
            </a:r>
            <a:r>
              <a:rPr lang="en-US" altLang="zh-TW" dirty="0" smtClean="0">
                <a:latin typeface="Times New Roman" pitchFamily="18" charset="0"/>
                <a:cs typeface="Times New Roman" pitchFamily="18" charset="0"/>
              </a:rPr>
              <a:t> 3.6</a:t>
            </a:r>
          </a:p>
          <a:p>
            <a:pPr lvl="1"/>
            <a:r>
              <a:rPr lang="en-US" altLang="zh-TW" dirty="0" err="1" smtClean="0">
                <a:latin typeface="Times New Roman" pitchFamily="18" charset="0"/>
                <a:cs typeface="Times New Roman" pitchFamily="18" charset="0"/>
              </a:rPr>
              <a:t>Openflow</a:t>
            </a:r>
            <a:r>
              <a:rPr lang="en-US" altLang="zh-TW" dirty="0" smtClean="0">
                <a:latin typeface="Times New Roman" pitchFamily="18" charset="0"/>
                <a:cs typeface="Times New Roman" pitchFamily="18" charset="0"/>
              </a:rPr>
              <a:t> v1.2</a:t>
            </a:r>
          </a:p>
          <a:p>
            <a:r>
              <a:rPr lang="en-US" altLang="zh-TW" dirty="0" smtClean="0">
                <a:latin typeface="Times New Roman" pitchFamily="18" charset="0"/>
                <a:cs typeface="Times New Roman" pitchFamily="18" charset="0"/>
              </a:rPr>
              <a:t>R1(Chunghwa)</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and R2(</a:t>
            </a:r>
            <a:r>
              <a:rPr lang="en-US" altLang="zh-TW" dirty="0" err="1" smtClean="0">
                <a:latin typeface="Times New Roman" pitchFamily="18" charset="0"/>
                <a:cs typeface="Times New Roman" pitchFamily="18" charset="0"/>
              </a:rPr>
              <a:t>FarEasTone</a:t>
            </a:r>
            <a:r>
              <a:rPr lang="en-US" altLang="zh-TW" dirty="0" smtClean="0">
                <a:latin typeface="Times New Roman" pitchFamily="18" charset="0"/>
                <a:cs typeface="Times New Roman" pitchFamily="18" charset="0"/>
              </a:rPr>
              <a:t>)</a:t>
            </a:r>
          </a:p>
          <a:p>
            <a:pPr lvl="1"/>
            <a:r>
              <a:rPr lang="en-US" altLang="zh-TW" dirty="0" err="1" smtClean="0">
                <a:latin typeface="Times New Roman" pitchFamily="18" charset="0"/>
                <a:cs typeface="Times New Roman" pitchFamily="18" charset="0"/>
              </a:rPr>
              <a:t>CentOS</a:t>
            </a:r>
            <a:r>
              <a:rPr lang="en-US" altLang="zh-TW" dirty="0" smtClean="0">
                <a:latin typeface="Times New Roman" pitchFamily="18" charset="0"/>
                <a:cs typeface="Times New Roman" pitchFamily="18" charset="0"/>
              </a:rPr>
              <a:t> 6.4 x64</a:t>
            </a:r>
          </a:p>
          <a:p>
            <a:pPr lvl="1"/>
            <a:r>
              <a:rPr lang="en-US" altLang="zh-TW" dirty="0" err="1" smtClean="0">
                <a:latin typeface="Times New Roman" pitchFamily="18" charset="0"/>
                <a:cs typeface="Times New Roman" pitchFamily="18" charset="0"/>
              </a:rPr>
              <a:t>Openflow</a:t>
            </a:r>
            <a:r>
              <a:rPr lang="en-US" altLang="zh-TW" dirty="0" smtClean="0">
                <a:latin typeface="Times New Roman" pitchFamily="18" charset="0"/>
                <a:cs typeface="Times New Roman" pitchFamily="18" charset="0"/>
              </a:rPr>
              <a:t> 1.11.0</a:t>
            </a:r>
          </a:p>
          <a:p>
            <a:r>
              <a:rPr lang="en-US" altLang="zh-TW" dirty="0" smtClean="0">
                <a:latin typeface="Times New Roman" pitchFamily="18" charset="0"/>
                <a:cs typeface="Times New Roman" pitchFamily="18" charset="0"/>
              </a:rPr>
              <a:t>SAPIDO </a:t>
            </a:r>
          </a:p>
          <a:p>
            <a:pPr lvl="1"/>
            <a:r>
              <a:rPr lang="en-US" altLang="zh-TW" dirty="0" smtClean="0">
                <a:latin typeface="Times New Roman" pitchFamily="18" charset="0"/>
                <a:cs typeface="Times New Roman" pitchFamily="18" charset="0"/>
              </a:rPr>
              <a:t>10/100 Mbps (MB-1112)</a:t>
            </a:r>
          </a:p>
          <a:p>
            <a:pPr lvl="1"/>
            <a:r>
              <a:rPr lang="en-US" altLang="zh-TW" dirty="0" smtClean="0">
                <a:latin typeface="Times New Roman" pitchFamily="18" charset="0"/>
                <a:cs typeface="Times New Roman" pitchFamily="18" charset="0"/>
              </a:rPr>
              <a:t>Ver2.0.28</a:t>
            </a:r>
          </a:p>
          <a:p>
            <a:r>
              <a:rPr lang="en-US" altLang="zh-TW" dirty="0" smtClean="0">
                <a:latin typeface="Times New Roman" pitchFamily="18" charset="0"/>
                <a:cs typeface="Times New Roman" pitchFamily="18" charset="0"/>
              </a:rPr>
              <a:t>Switch</a:t>
            </a:r>
          </a:p>
          <a:p>
            <a:pPr lvl="1"/>
            <a:r>
              <a:rPr lang="en-US" altLang="zh-TW" dirty="0" smtClean="0">
                <a:latin typeface="Times New Roman" pitchFamily="18" charset="0"/>
                <a:cs typeface="Times New Roman" pitchFamily="18" charset="0"/>
              </a:rPr>
              <a:t>D-Link 10/100 Fast Ethernet Switch (DES-1008D)</a:t>
            </a:r>
          </a:p>
          <a:p>
            <a:r>
              <a:rPr lang="en-US" altLang="zh-TW" dirty="0" smtClean="0">
                <a:latin typeface="Times New Roman" pitchFamily="18" charset="0"/>
                <a:cs typeface="Times New Roman" pitchFamily="18" charset="0"/>
              </a:rPr>
              <a:t>PC1~3</a:t>
            </a:r>
          </a:p>
          <a:p>
            <a:pPr lvl="1"/>
            <a:r>
              <a:rPr lang="en-US" altLang="zh-TW" dirty="0" smtClean="0">
                <a:latin typeface="Times New Roman" pitchFamily="18" charset="0"/>
                <a:cs typeface="Times New Roman" pitchFamily="18" charset="0"/>
              </a:rPr>
              <a:t>Windows 7</a:t>
            </a:r>
            <a:endParaRPr lang="zh-TW" altLang="en-US" dirty="0">
              <a:latin typeface="Times New Roman" pitchFamily="18" charset="0"/>
              <a:cs typeface="Times New Roman" pitchFamily="18" charset="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效能量測</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15</a:t>
            </a:fld>
            <a:endParaRPr lang="zh-TW"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zh-TW" altLang="en-US" dirty="0" smtClean="0"/>
              <a:t>當在對外有線網路故障時，還可使用 </a:t>
            </a:r>
            <a:r>
              <a:rPr lang="en-US" altLang="zh-TW" dirty="0" smtClean="0"/>
              <a:t>3G</a:t>
            </a:r>
            <a:r>
              <a:rPr lang="zh-TW" altLang="en-US" dirty="0" smtClean="0"/>
              <a:t> 網路正常運作，防止內部</a:t>
            </a:r>
            <a:r>
              <a:rPr lang="zh-TW" altLang="en-US" dirty="0" smtClean="0"/>
              <a:t>網路存取對外資料中斷。</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16</a:t>
            </a:fld>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Future Work</a:t>
            </a:r>
            <a:endParaRPr lang="zh-TW" altLang="en-US" dirty="0"/>
          </a:p>
        </p:txBody>
      </p:sp>
      <p:sp>
        <p:nvSpPr>
          <p:cNvPr id="3" name="內容版面配置區 2"/>
          <p:cNvSpPr>
            <a:spLocks noGrp="1"/>
          </p:cNvSpPr>
          <p:nvPr>
            <p:ph idx="1"/>
          </p:nvPr>
        </p:nvSpPr>
        <p:spPr/>
        <p:txBody>
          <a:bodyPr/>
          <a:lstStyle/>
          <a:p>
            <a:r>
              <a:rPr lang="zh-TW" altLang="en-US" dirty="0" smtClean="0"/>
              <a:t>內部</a:t>
            </a:r>
            <a:r>
              <a:rPr lang="zh-TW" altLang="en-US" dirty="0" smtClean="0"/>
              <a:t>對外部網路流量測量</a:t>
            </a:r>
            <a:endParaRPr lang="en-US" altLang="zh-TW" dirty="0" smtClean="0"/>
          </a:p>
          <a:p>
            <a:pPr lvl="1"/>
            <a:r>
              <a:rPr lang="zh-TW" altLang="en-US" dirty="0" smtClean="0"/>
              <a:t>量測工具 </a:t>
            </a:r>
            <a:r>
              <a:rPr lang="en-US" altLang="zh-TW" dirty="0" err="1" smtClean="0"/>
              <a:t>iperf</a:t>
            </a:r>
            <a:endParaRPr lang="en-US" altLang="zh-TW" dirty="0" smtClean="0"/>
          </a:p>
          <a:p>
            <a:pPr lvl="2"/>
            <a:r>
              <a:rPr lang="en-US" altLang="zh-TW" dirty="0" smtClean="0"/>
              <a:t>throughput rate</a:t>
            </a:r>
          </a:p>
          <a:p>
            <a:pPr lvl="1"/>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996952"/>
            <a:ext cx="8229600" cy="1143000"/>
          </a:xfrm>
        </p:spPr>
        <p:txBody>
          <a:bodyPr/>
          <a:lstStyle/>
          <a:p>
            <a:r>
              <a:rPr lang="en-US" altLang="zh-TW" dirty="0" smtClean="0"/>
              <a:t>Demonstration</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18</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zh-TW" dirty="0" smtClean="0"/>
              <a:t>這幾年來的網路通訊技術不斷成長，例如：</a:t>
            </a:r>
            <a:r>
              <a:rPr lang="en-US" altLang="zh-TW" dirty="0" smtClean="0"/>
              <a:t>Wi-Fi</a:t>
            </a:r>
            <a:r>
              <a:rPr lang="zh-TW" altLang="zh-TW" dirty="0" smtClean="0"/>
              <a:t>、</a:t>
            </a:r>
            <a:r>
              <a:rPr lang="en-US" altLang="zh-TW" dirty="0" smtClean="0"/>
              <a:t>3G</a:t>
            </a:r>
            <a:r>
              <a:rPr lang="zh-TW" altLang="zh-TW" dirty="0" smtClean="0"/>
              <a:t>、</a:t>
            </a:r>
            <a:r>
              <a:rPr lang="en-US" altLang="zh-TW" dirty="0" smtClean="0"/>
              <a:t>4G</a:t>
            </a:r>
            <a:r>
              <a:rPr lang="zh-TW" altLang="zh-TW" dirty="0" smtClean="0"/>
              <a:t>。再加上網路服務越來越多樣化，例如：社群網站、免費空間存放檔案處等，對於在這樣快速的網路成長情況下網路通訊流量越來越大，於是，在很多中小型企業公司開始逐漸使用負載平衡的機器平台加裝在對外連接 </a:t>
            </a:r>
            <a:r>
              <a:rPr lang="en-US" altLang="zh-TW" dirty="0" smtClean="0"/>
              <a:t>Internet </a:t>
            </a:r>
            <a:r>
              <a:rPr lang="zh-TW" altLang="zh-TW" dirty="0" smtClean="0"/>
              <a:t>網路上的路由器上啟用這項功能，為了能夠提供最佳的服務。</a:t>
            </a:r>
          </a:p>
          <a:p>
            <a:r>
              <a:rPr lang="zh-TW" altLang="zh-TW" dirty="0" smtClean="0"/>
              <a:t>然而，為了提供穩定且快速的服務，經常都會使用負載平衡的機制，來避免網路壅塞，所以在選擇使用負載平衡架構時，通常考慮因素包含系統特性、系統成本，並非一定要使用比較昂貴的設備才可以得到負載平衡效果。</a:t>
            </a:r>
            <a:endParaRPr lang="en-US" altLang="zh-TW" dirty="0" smtClean="0"/>
          </a:p>
          <a:p>
            <a:pPr lvl="1"/>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dirty="0" smtClean="0">
                <a:latin typeface="Times New Roman" pitchFamily="18" charset="0"/>
                <a:cs typeface="Times New Roman" pitchFamily="18" charset="0"/>
              </a:rPr>
              <a:t>動機</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fontScale="77500" lnSpcReduction="20000"/>
          </a:bodyPr>
          <a:lstStyle/>
          <a:p>
            <a:r>
              <a:rPr lang="zh-TW" altLang="zh-TW" dirty="0" smtClean="0"/>
              <a:t>現今的社會中無論到何處都會使用網路進行收送資料，非常需要一個網路設備找尋最佳化的「路徑」</a:t>
            </a:r>
            <a:r>
              <a:rPr lang="en-US" altLang="zh-TW" dirty="0" smtClean="0"/>
              <a:t>(Router)</a:t>
            </a:r>
            <a:r>
              <a:rPr lang="zh-TW" altLang="zh-TW" dirty="0" smtClean="0"/>
              <a:t>，當路由器有多條可到達目的地網路路徑，並且這些路徑的度量值（跳數、頻寬等）相等時（即所謂的等成本度量），路由器將進行等價負載平衡；當如果發現這些路徑的度量值（跳數、頻寬等）不相等時，如果路由器具備有對應功能的話，那麼仍然能夠透過多個網路介面發送封包到相同的目的地，把它稱為非等價負載平衡</a:t>
            </a:r>
            <a:r>
              <a:rPr lang="zh-TW" altLang="zh-TW" dirty="0" smtClean="0"/>
              <a:t>。</a:t>
            </a:r>
            <a:endParaRPr lang="en-US" altLang="zh-TW" dirty="0" smtClean="0"/>
          </a:p>
          <a:p>
            <a:r>
              <a:rPr lang="zh-TW" altLang="zh-TW" dirty="0" smtClean="0"/>
              <a:t>目前路由器具有非等價負載平衡設備的公司，只有</a:t>
            </a:r>
            <a:r>
              <a:rPr lang="en-US" altLang="zh-TW" dirty="0" smtClean="0"/>
              <a:t> CISCO </a:t>
            </a:r>
            <a:r>
              <a:rPr lang="zh-TW" altLang="zh-TW" dirty="0" smtClean="0"/>
              <a:t>推出的路由器產品才有這項功能，對於一個中小型企業來說，如果需要用此設備就需要向</a:t>
            </a:r>
            <a:r>
              <a:rPr lang="en-US" altLang="zh-TW" dirty="0" smtClean="0"/>
              <a:t>CISCO </a:t>
            </a:r>
            <a:r>
              <a:rPr lang="zh-TW" altLang="zh-TW" dirty="0" smtClean="0"/>
              <a:t>公司買，這是一個非常相當大的成本，並非每個中小型企業都能負荷的成本。</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3</a:t>
            </a:fld>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latin typeface="Times New Roman" pitchFamily="18" charset="0"/>
                <a:cs typeface="Times New Roman" pitchFamily="18" charset="0"/>
              </a:rPr>
              <a:t>Related Work</a:t>
            </a:r>
            <a:endParaRPr lang="zh-TW" altLang="en-US" dirty="0">
              <a:latin typeface="Times New Roman" pitchFamily="18" charset="0"/>
              <a:cs typeface="Times New Roman" pitchFamily="18" charset="0"/>
            </a:endParaRPr>
          </a:p>
        </p:txBody>
      </p:sp>
      <p:pic>
        <p:nvPicPr>
          <p:cNvPr id="8" name="內容版面配置區 7" descr="BR-1.jpeg"/>
          <p:cNvPicPr>
            <a:picLocks noGrp="1" noChangeAspect="1"/>
          </p:cNvPicPr>
          <p:nvPr>
            <p:ph idx="1"/>
          </p:nvPr>
        </p:nvPicPr>
        <p:blipFill>
          <a:blip r:embed="rId3" cstate="print"/>
          <a:stretch>
            <a:fillRect/>
          </a:stretch>
        </p:blipFill>
        <p:spPr>
          <a:xfrm>
            <a:off x="1185862" y="1628800"/>
            <a:ext cx="6772275" cy="4032447"/>
          </a:xfrm>
        </p:spPr>
      </p:pic>
      <p:sp>
        <p:nvSpPr>
          <p:cNvPr id="4" name="投影片編號版面配置區 3"/>
          <p:cNvSpPr>
            <a:spLocks noGrp="1"/>
          </p:cNvSpPr>
          <p:nvPr>
            <p:ph type="sldNum" sz="quarter" idx="12"/>
          </p:nvPr>
        </p:nvSpPr>
        <p:spPr/>
        <p:txBody>
          <a:bodyPr/>
          <a:lstStyle/>
          <a:p>
            <a:fld id="{73DA0BB7-265A-403C-9275-D587AB510EDC}"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Related </a:t>
            </a:r>
            <a:r>
              <a:rPr lang="en-US" altLang="zh-TW" dirty="0" smtClean="0"/>
              <a:t>Work(cont.)</a:t>
            </a:r>
            <a:endParaRPr lang="zh-TW" altLang="en-US" dirty="0"/>
          </a:p>
        </p:txBody>
      </p:sp>
      <p:pic>
        <p:nvPicPr>
          <p:cNvPr id="5" name="內容版面配置區 4" descr="BR-2.jpeg"/>
          <p:cNvPicPr>
            <a:picLocks noGrp="1" noChangeAspect="1"/>
          </p:cNvPicPr>
          <p:nvPr>
            <p:ph idx="1"/>
          </p:nvPr>
        </p:nvPicPr>
        <p:blipFill>
          <a:blip r:embed="rId2" cstate="print"/>
          <a:stretch>
            <a:fillRect/>
          </a:stretch>
        </p:blipFill>
        <p:spPr>
          <a:xfrm>
            <a:off x="1185862" y="1700809"/>
            <a:ext cx="6772275" cy="3462536"/>
          </a:xfrm>
        </p:spPr>
      </p:pic>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Related Work(cont.)</a:t>
            </a:r>
            <a:endParaRPr lang="zh-TW" altLang="en-US" dirty="0"/>
          </a:p>
        </p:txBody>
      </p:sp>
      <p:sp>
        <p:nvSpPr>
          <p:cNvPr id="3" name="內容版面配置區 2"/>
          <p:cNvSpPr>
            <a:spLocks noGrp="1"/>
          </p:cNvSpPr>
          <p:nvPr>
            <p:ph idx="1"/>
          </p:nvPr>
        </p:nvSpPr>
        <p:spPr/>
        <p:txBody>
          <a:bodyPr/>
          <a:lstStyle/>
          <a:p>
            <a:r>
              <a:rPr lang="en-US" altLang="zh-TW" dirty="0" err="1" smtClean="0"/>
              <a:t>Multihoming</a:t>
            </a:r>
            <a:r>
              <a:rPr lang="en-US" altLang="zh-TW" dirty="0" smtClean="0"/>
              <a:t> </a:t>
            </a:r>
            <a:r>
              <a:rPr lang="zh-TW" altLang="zh-TW" dirty="0" smtClean="0"/>
              <a:t>技術</a:t>
            </a:r>
            <a:endParaRPr lang="en-US" altLang="zh-TW" dirty="0" smtClean="0"/>
          </a:p>
          <a:p>
            <a:pPr lvl="1"/>
            <a:r>
              <a:rPr lang="zh-TW" altLang="zh-TW" dirty="0" smtClean="0"/>
              <a:t>冗餘備援</a:t>
            </a:r>
            <a:r>
              <a:rPr lang="en-US" altLang="zh-TW" dirty="0" smtClean="0"/>
              <a:t>( Redundant Link )</a:t>
            </a:r>
          </a:p>
          <a:p>
            <a:pPr lvl="1"/>
            <a:r>
              <a:rPr lang="zh-TW" altLang="zh-TW" dirty="0" smtClean="0"/>
              <a:t>負載平衡</a:t>
            </a:r>
            <a:r>
              <a:rPr lang="en-US" altLang="zh-TW" dirty="0" smtClean="0"/>
              <a:t>( Load Balance )</a:t>
            </a:r>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a:p>
        </p:txBody>
      </p:sp>
      <p:pic>
        <p:nvPicPr>
          <p:cNvPr id="5" name="圖片 4" descr="BR-3.jpeg"/>
          <p:cNvPicPr>
            <a:picLocks noChangeAspect="1"/>
          </p:cNvPicPr>
          <p:nvPr/>
        </p:nvPicPr>
        <p:blipFill>
          <a:blip r:embed="rId2" cstate="print"/>
          <a:stretch>
            <a:fillRect/>
          </a:stretch>
        </p:blipFill>
        <p:spPr>
          <a:xfrm>
            <a:off x="1331640" y="3356992"/>
            <a:ext cx="6772275" cy="26003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Related Work(cont.)</a:t>
            </a:r>
            <a:endParaRPr lang="zh-TW" altLang="en-US" dirty="0"/>
          </a:p>
        </p:txBody>
      </p:sp>
      <p:pic>
        <p:nvPicPr>
          <p:cNvPr id="5" name="內容版面配置區 4" descr="BR-5.jpeg"/>
          <p:cNvPicPr>
            <a:picLocks noGrp="1" noChangeAspect="1"/>
          </p:cNvPicPr>
          <p:nvPr>
            <p:ph idx="1"/>
          </p:nvPr>
        </p:nvPicPr>
        <p:blipFill>
          <a:blip r:embed="rId2" cstate="print"/>
          <a:stretch>
            <a:fillRect/>
          </a:stretch>
        </p:blipFill>
        <p:spPr>
          <a:xfrm>
            <a:off x="1185862" y="1700809"/>
            <a:ext cx="6772275" cy="3462536"/>
          </a:xfrm>
        </p:spPr>
      </p:pic>
      <p:sp>
        <p:nvSpPr>
          <p:cNvPr id="4" name="投影片編號版面配置區 3"/>
          <p:cNvSpPr>
            <a:spLocks noGrp="1"/>
          </p:cNvSpPr>
          <p:nvPr>
            <p:ph type="sldNum" sz="quarter" idx="12"/>
          </p:nvPr>
        </p:nvSpPr>
        <p:spPr/>
        <p:txBody>
          <a:bodyPr/>
          <a:lstStyle/>
          <a:p>
            <a:fld id="{73DA0BB7-265A-403C-9275-D587AB510EDC}"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Related Work(cont.)</a:t>
            </a:r>
            <a:endParaRPr lang="zh-TW" altLang="en-US" dirty="0"/>
          </a:p>
        </p:txBody>
      </p:sp>
      <p:pic>
        <p:nvPicPr>
          <p:cNvPr id="5" name="內容版面配置區 4" descr="BR-6.jpeg"/>
          <p:cNvPicPr>
            <a:picLocks noGrp="1" noChangeAspect="1"/>
          </p:cNvPicPr>
          <p:nvPr>
            <p:ph idx="1"/>
          </p:nvPr>
        </p:nvPicPr>
        <p:blipFill>
          <a:blip r:embed="rId2" cstate="print"/>
          <a:stretch>
            <a:fillRect/>
          </a:stretch>
        </p:blipFill>
        <p:spPr>
          <a:xfrm>
            <a:off x="1185862" y="2276873"/>
            <a:ext cx="6772275" cy="3816424"/>
          </a:xfrm>
        </p:spPr>
      </p:pic>
      <p:sp>
        <p:nvSpPr>
          <p:cNvPr id="4" name="投影片編號版面配置區 3"/>
          <p:cNvSpPr>
            <a:spLocks noGrp="1"/>
          </p:cNvSpPr>
          <p:nvPr>
            <p:ph type="sldNum" sz="quarter" idx="12"/>
          </p:nvPr>
        </p:nvSpPr>
        <p:spPr/>
        <p:txBody>
          <a:bodyPr/>
          <a:lstStyle/>
          <a:p>
            <a:fld id="{73DA0BB7-265A-403C-9275-D587AB510EDC}"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latin typeface="Times New Roman" pitchFamily="18" charset="0"/>
                <a:cs typeface="Times New Roman" pitchFamily="18" charset="0"/>
              </a:rPr>
              <a:t>Implementation</a:t>
            </a:r>
            <a:endParaRPr lang="zh-TW" altLang="en-US" dirty="0">
              <a:latin typeface="Times New Roman" pitchFamily="18" charset="0"/>
              <a:cs typeface="Times New Roman" pitchFamily="18" charset="0"/>
            </a:endParaRPr>
          </a:p>
        </p:txBody>
      </p:sp>
      <p:sp>
        <p:nvSpPr>
          <p:cNvPr id="20" name="投影片編號版面配置區 19"/>
          <p:cNvSpPr>
            <a:spLocks noGrp="1"/>
          </p:cNvSpPr>
          <p:nvPr>
            <p:ph type="sldNum" sz="quarter" idx="12"/>
          </p:nvPr>
        </p:nvSpPr>
        <p:spPr/>
        <p:txBody>
          <a:bodyPr/>
          <a:lstStyle/>
          <a:p>
            <a:fld id="{73DA0BB7-265A-403C-9275-D587AB510EDC}" type="slidenum">
              <a:rPr lang="zh-TW" altLang="en-US" smtClean="0"/>
              <a:pPr/>
              <a:t>9</a:t>
            </a:fld>
            <a:endParaRPr lang="zh-TW" altLang="en-US"/>
          </a:p>
        </p:txBody>
      </p:sp>
      <p:pic>
        <p:nvPicPr>
          <p:cNvPr id="6" name="內容版面配置區 5" descr="架構.jpeg"/>
          <p:cNvPicPr>
            <a:picLocks noGrp="1" noChangeAspect="1"/>
          </p:cNvPicPr>
          <p:nvPr>
            <p:ph idx="1"/>
          </p:nvPr>
        </p:nvPicPr>
        <p:blipFill>
          <a:blip r:embed="rId3" cstate="print"/>
          <a:stretch>
            <a:fillRect/>
          </a:stretch>
        </p:blipFill>
        <p:spPr>
          <a:xfrm>
            <a:off x="1404904" y="1196752"/>
            <a:ext cx="6047416" cy="5091418"/>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7136</TotalTime>
  <Words>740</Words>
  <Application>Microsoft Office PowerPoint</Application>
  <PresentationFormat>如螢幕大小 (4:3)</PresentationFormat>
  <Paragraphs>106</Paragraphs>
  <Slides>18</Slides>
  <Notes>9</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Office 佈景主題</vt:lpstr>
      <vt:lpstr> The Implementation and Analysis of OpenFlow-based Bandwidth Aggregation Routers in Heterogeneous Networks </vt:lpstr>
      <vt:lpstr>Introduction</vt:lpstr>
      <vt:lpstr>動機</vt:lpstr>
      <vt:lpstr>Related Work</vt:lpstr>
      <vt:lpstr>Related Work(cont.)</vt:lpstr>
      <vt:lpstr>Related Work(cont.)</vt:lpstr>
      <vt:lpstr>Related Work(cont.)</vt:lpstr>
      <vt:lpstr>Related Work(cont.)</vt:lpstr>
      <vt:lpstr>Implementation</vt:lpstr>
      <vt:lpstr>Implementation(cont.)</vt:lpstr>
      <vt:lpstr>Implementation(cont.)</vt:lpstr>
      <vt:lpstr>Implementation(cont.)</vt:lpstr>
      <vt:lpstr>Implementation(cont.)</vt:lpstr>
      <vt:lpstr>Implementation(cont.)</vt:lpstr>
      <vt:lpstr>效能量測</vt:lpstr>
      <vt:lpstr>Conclusion</vt:lpstr>
      <vt:lpstr>Future Work</vt:lpstr>
      <vt:lpstr>Demonstration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sandra</dc:creator>
  <cp:lastModifiedBy>sandra</cp:lastModifiedBy>
  <cp:revision>494</cp:revision>
  <dcterms:created xsi:type="dcterms:W3CDTF">2014-03-29T00:46:19Z</dcterms:created>
  <dcterms:modified xsi:type="dcterms:W3CDTF">2014-05-01T08:33:08Z</dcterms:modified>
</cp:coreProperties>
</file>