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2014/4/9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2014/4/9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2014/4/9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2014/4/9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grpSp>
        <p:nvGrpSpPr>
          <p:cNvPr id="25" name="群組 24"/>
          <p:cNvGrpSpPr/>
          <p:nvPr/>
        </p:nvGrpSpPr>
        <p:grpSpPr>
          <a:xfrm>
            <a:off x="179512" y="3429000"/>
            <a:ext cx="8047901" cy="2304256"/>
            <a:chOff x="0" y="2780928"/>
            <a:chExt cx="8047901" cy="2304256"/>
          </a:xfrm>
        </p:grpSpPr>
        <p:grpSp>
          <p:nvGrpSpPr>
            <p:cNvPr id="7" name="群組 6"/>
            <p:cNvGrpSpPr/>
            <p:nvPr/>
          </p:nvGrpSpPr>
          <p:grpSpPr>
            <a:xfrm>
              <a:off x="3635896" y="4293096"/>
              <a:ext cx="2467789" cy="792088"/>
              <a:chOff x="2627784" y="3356992"/>
              <a:chExt cx="2467789" cy="792088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3059832" y="3356992"/>
                <a:ext cx="1728192" cy="79208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文字方塊 5"/>
              <p:cNvSpPr txBox="1"/>
              <p:nvPr/>
            </p:nvSpPr>
            <p:spPr>
              <a:xfrm>
                <a:off x="2627784" y="3356992"/>
                <a:ext cx="246778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1"/>
                <a:r>
                  <a:rPr lang="en-US" altLang="zh-TW" sz="1400" dirty="0" smtClean="0">
                    <a:latin typeface="Times New Roman" pitchFamily="18" charset="0"/>
                    <a:cs typeface="Times New Roman" pitchFamily="18" charset="0"/>
                  </a:rPr>
                  <a:t>D-Link 10/100</a:t>
                </a:r>
              </a:p>
              <a:p>
                <a:pPr lvl="1"/>
                <a:r>
                  <a:rPr lang="en-US" altLang="zh-TW" sz="1400" dirty="0" smtClean="0">
                    <a:latin typeface="Times New Roman" pitchFamily="18" charset="0"/>
                    <a:cs typeface="Times New Roman" pitchFamily="18" charset="0"/>
                  </a:rPr>
                  <a:t> Fast Ethernet Switch</a:t>
                </a:r>
              </a:p>
              <a:p>
                <a:pPr lvl="1"/>
                <a:r>
                  <a:rPr lang="en-US" altLang="zh-TW" sz="1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1400" dirty="0" smtClean="0">
                    <a:latin typeface="Times New Roman" pitchFamily="18" charset="0"/>
                    <a:cs typeface="Times New Roman" pitchFamily="18" charset="0"/>
                  </a:rPr>
                  <a:t>(DES-1008D</a:t>
                </a:r>
                <a:r>
                  <a:rPr lang="en-US" altLang="zh-TW" sz="14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altLang="zh-TW" sz="14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" name="群組 7"/>
            <p:cNvGrpSpPr/>
            <p:nvPr/>
          </p:nvGrpSpPr>
          <p:grpSpPr>
            <a:xfrm>
              <a:off x="0" y="4077072"/>
              <a:ext cx="2467789" cy="792088"/>
              <a:chOff x="2627784" y="3356992"/>
              <a:chExt cx="2467789" cy="792088"/>
            </a:xfrm>
          </p:grpSpPr>
          <p:sp>
            <p:nvSpPr>
              <p:cNvPr id="9" name="矩形 8"/>
              <p:cNvSpPr/>
              <p:nvPr/>
            </p:nvSpPr>
            <p:spPr>
              <a:xfrm>
                <a:off x="3059832" y="3356992"/>
                <a:ext cx="1728192" cy="79208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文字方塊 9"/>
              <p:cNvSpPr txBox="1"/>
              <p:nvPr/>
            </p:nvSpPr>
            <p:spPr>
              <a:xfrm>
                <a:off x="2627784" y="3356992"/>
                <a:ext cx="24677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1"/>
                <a:r>
                  <a:rPr lang="en-US" altLang="zh-TW" sz="1400" dirty="0" smtClean="0">
                    <a:latin typeface="Times New Roman" pitchFamily="18" charset="0"/>
                    <a:cs typeface="Times New Roman" pitchFamily="18" charset="0"/>
                  </a:rPr>
                  <a:t>controller</a:t>
                </a:r>
                <a:endParaRPr lang="en-US" altLang="zh-TW" sz="14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" name="群組 10"/>
            <p:cNvGrpSpPr/>
            <p:nvPr/>
          </p:nvGrpSpPr>
          <p:grpSpPr>
            <a:xfrm>
              <a:off x="2771800" y="2780928"/>
              <a:ext cx="2611805" cy="1508105"/>
              <a:chOff x="3059832" y="3356992"/>
              <a:chExt cx="2611805" cy="1508105"/>
            </a:xfrm>
          </p:grpSpPr>
          <p:sp>
            <p:nvSpPr>
              <p:cNvPr id="12" name="矩形 11"/>
              <p:cNvSpPr/>
              <p:nvPr/>
            </p:nvSpPr>
            <p:spPr>
              <a:xfrm>
                <a:off x="3059832" y="3356992"/>
                <a:ext cx="1728192" cy="79208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文字方塊 12"/>
              <p:cNvSpPr txBox="1"/>
              <p:nvPr/>
            </p:nvSpPr>
            <p:spPr>
              <a:xfrm>
                <a:off x="3203848" y="3356992"/>
                <a:ext cx="2467789" cy="1508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400" dirty="0" err="1" smtClean="0">
                    <a:latin typeface="Times New Roman" pitchFamily="18" charset="0"/>
                    <a:cs typeface="Times New Roman" pitchFamily="18" charset="0"/>
                  </a:rPr>
                  <a:t>OpenvSwitch</a:t>
                </a:r>
                <a:r>
                  <a:rPr lang="en-US" altLang="zh-TW" sz="1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altLang="zh-TW" sz="14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zh-TW" altLang="en-US" dirty="0" smtClean="0">
                    <a:latin typeface="標楷體" pitchFamily="65" charset="-120"/>
                    <a:ea typeface="標楷體" pitchFamily="65" charset="-120"/>
                  </a:rPr>
                  <a:t>中華</a:t>
                </a:r>
                <a:endParaRPr lang="en-US" altLang="zh-TW" dirty="0" smtClean="0">
                  <a:latin typeface="標楷體" pitchFamily="65" charset="-120"/>
                  <a:ea typeface="標楷體" pitchFamily="65" charset="-120"/>
                </a:endParaRPr>
              </a:p>
              <a:p>
                <a:r>
                  <a:rPr lang="en-US" altLang="zh-TW" dirty="0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(R1)</a:t>
                </a:r>
                <a:endParaRPr lang="zh-TW" altLang="en-US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endParaRPr>
              </a:p>
              <a:p>
                <a:pPr lvl="1"/>
                <a:r>
                  <a:rPr lang="en-US" altLang="zh-TW" sz="1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altLang="zh-TW" sz="1400" dirty="0" smtClean="0">
                    <a:latin typeface="Times New Roman" pitchFamily="18" charset="0"/>
                    <a:cs typeface="Times New Roman" pitchFamily="18" charset="0"/>
                  </a:rPr>
                </a:br>
                <a:endParaRPr lang="en-US" altLang="zh-TW" sz="1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1"/>
                <a:endParaRPr lang="en-US" altLang="zh-TW" sz="14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4" name="群組 13"/>
            <p:cNvGrpSpPr/>
            <p:nvPr/>
          </p:nvGrpSpPr>
          <p:grpSpPr>
            <a:xfrm>
              <a:off x="5580112" y="2780928"/>
              <a:ext cx="2467789" cy="1077218"/>
              <a:chOff x="3059832" y="3356992"/>
              <a:chExt cx="2467789" cy="1077218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3059832" y="3356992"/>
                <a:ext cx="1728192" cy="79208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文字方塊 15"/>
              <p:cNvSpPr txBox="1"/>
              <p:nvPr/>
            </p:nvSpPr>
            <p:spPr>
              <a:xfrm>
                <a:off x="3059832" y="3356992"/>
                <a:ext cx="2467789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400" dirty="0" err="1" smtClean="0">
                    <a:latin typeface="Times New Roman" pitchFamily="18" charset="0"/>
                    <a:cs typeface="Times New Roman" pitchFamily="18" charset="0"/>
                  </a:rPr>
                  <a:t>OpenvSwitch</a:t>
                </a:r>
                <a:r>
                  <a:rPr lang="en-US" altLang="zh-TW" sz="1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altLang="zh-TW" sz="14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zh-TW" altLang="en-US" dirty="0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遠傳</a:t>
                </a:r>
                <a:endParaRPr lang="en-US" altLang="zh-TW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endParaRPr>
              </a:p>
              <a:p>
                <a:r>
                  <a:rPr lang="en-US" altLang="zh-TW" dirty="0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(R2)</a:t>
                </a:r>
                <a:endParaRPr lang="zh-TW" altLang="en-US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endParaRPr>
              </a:p>
              <a:p>
                <a:pPr lvl="1"/>
                <a:endParaRPr lang="en-US" altLang="zh-TW" sz="14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8" name="直線接點 17"/>
            <p:cNvCxnSpPr>
              <a:stCxn id="12" idx="2"/>
              <a:endCxn id="6" idx="0"/>
            </p:cNvCxnSpPr>
            <p:nvPr/>
          </p:nvCxnSpPr>
          <p:spPr>
            <a:xfrm>
              <a:off x="3635896" y="3573016"/>
              <a:ext cx="1233895" cy="72008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>
              <a:stCxn id="15" idx="2"/>
              <a:endCxn id="6" idx="0"/>
            </p:cNvCxnSpPr>
            <p:nvPr/>
          </p:nvCxnSpPr>
          <p:spPr>
            <a:xfrm flipH="1">
              <a:off x="4869791" y="3573016"/>
              <a:ext cx="1574417" cy="72008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>
              <a:stCxn id="9" idx="3"/>
            </p:cNvCxnSpPr>
            <p:nvPr/>
          </p:nvCxnSpPr>
          <p:spPr>
            <a:xfrm>
              <a:off x="2160240" y="4473116"/>
              <a:ext cx="1907704" cy="25202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矩形 25"/>
          <p:cNvSpPr/>
          <p:nvPr/>
        </p:nvSpPr>
        <p:spPr>
          <a:xfrm>
            <a:off x="2843808" y="1700808"/>
            <a:ext cx="4824536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Internet</a:t>
            </a:r>
            <a:endParaRPr lang="zh-TW" altLang="en-US" dirty="0">
              <a:solidFill>
                <a:schemeClr val="tx1"/>
              </a:solidFill>
            </a:endParaRPr>
          </a:p>
        </p:txBody>
      </p:sp>
      <p:grpSp>
        <p:nvGrpSpPr>
          <p:cNvPr id="33" name="群組 32"/>
          <p:cNvGrpSpPr/>
          <p:nvPr/>
        </p:nvGrpSpPr>
        <p:grpSpPr>
          <a:xfrm>
            <a:off x="3275856" y="2276872"/>
            <a:ext cx="360040" cy="1152128"/>
            <a:chOff x="3275856" y="2276872"/>
            <a:chExt cx="360040" cy="1152128"/>
          </a:xfrm>
        </p:grpSpPr>
        <p:cxnSp>
          <p:nvCxnSpPr>
            <p:cNvPr id="28" name="直線接點 27"/>
            <p:cNvCxnSpPr/>
            <p:nvPr/>
          </p:nvCxnSpPr>
          <p:spPr>
            <a:xfrm flipH="1">
              <a:off x="3275856" y="2276872"/>
              <a:ext cx="216024" cy="504056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3275856" y="2780928"/>
              <a:ext cx="360040" cy="72008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 flipH="1">
              <a:off x="3347864" y="2852936"/>
              <a:ext cx="288032" cy="576064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群組 33"/>
          <p:cNvGrpSpPr/>
          <p:nvPr/>
        </p:nvGrpSpPr>
        <p:grpSpPr>
          <a:xfrm>
            <a:off x="4139952" y="2204864"/>
            <a:ext cx="360040" cy="1152128"/>
            <a:chOff x="3275856" y="2276872"/>
            <a:chExt cx="360040" cy="1152128"/>
          </a:xfrm>
        </p:grpSpPr>
        <p:cxnSp>
          <p:nvCxnSpPr>
            <p:cNvPr id="35" name="直線接點 34"/>
            <p:cNvCxnSpPr/>
            <p:nvPr/>
          </p:nvCxnSpPr>
          <p:spPr>
            <a:xfrm flipH="1">
              <a:off x="3275856" y="2276872"/>
              <a:ext cx="216024" cy="504056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>
              <a:off x="3275856" y="2780928"/>
              <a:ext cx="360040" cy="72008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 flipH="1">
              <a:off x="3347864" y="2852936"/>
              <a:ext cx="288032" cy="576064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群組 37"/>
          <p:cNvGrpSpPr/>
          <p:nvPr/>
        </p:nvGrpSpPr>
        <p:grpSpPr>
          <a:xfrm>
            <a:off x="6012160" y="2348880"/>
            <a:ext cx="360040" cy="1152128"/>
            <a:chOff x="3275856" y="2276872"/>
            <a:chExt cx="360040" cy="1152128"/>
          </a:xfrm>
        </p:grpSpPr>
        <p:cxnSp>
          <p:nvCxnSpPr>
            <p:cNvPr id="39" name="直線接點 38"/>
            <p:cNvCxnSpPr/>
            <p:nvPr/>
          </p:nvCxnSpPr>
          <p:spPr>
            <a:xfrm flipH="1">
              <a:off x="3275856" y="2276872"/>
              <a:ext cx="216024" cy="504056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/>
            <p:nvPr/>
          </p:nvCxnSpPr>
          <p:spPr>
            <a:xfrm>
              <a:off x="3275856" y="2780928"/>
              <a:ext cx="360040" cy="72008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 flipH="1">
              <a:off x="3347864" y="2852936"/>
              <a:ext cx="288032" cy="576064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群組 41"/>
          <p:cNvGrpSpPr/>
          <p:nvPr/>
        </p:nvGrpSpPr>
        <p:grpSpPr>
          <a:xfrm>
            <a:off x="6876256" y="2204864"/>
            <a:ext cx="360040" cy="1152128"/>
            <a:chOff x="3275856" y="2276872"/>
            <a:chExt cx="360040" cy="1152128"/>
          </a:xfrm>
        </p:grpSpPr>
        <p:cxnSp>
          <p:nvCxnSpPr>
            <p:cNvPr id="43" name="直線接點 42"/>
            <p:cNvCxnSpPr/>
            <p:nvPr/>
          </p:nvCxnSpPr>
          <p:spPr>
            <a:xfrm flipH="1">
              <a:off x="3275856" y="2276872"/>
              <a:ext cx="216024" cy="504056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3275856" y="2780928"/>
              <a:ext cx="360040" cy="72008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 flipH="1">
              <a:off x="3347864" y="2852936"/>
              <a:ext cx="288032" cy="576064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矩形 45"/>
          <p:cNvSpPr/>
          <p:nvPr/>
        </p:nvSpPr>
        <p:spPr>
          <a:xfrm>
            <a:off x="3275856" y="609329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PC1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5940152" y="609329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PCn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文字方塊 47"/>
          <p:cNvSpPr txBox="1"/>
          <p:nvPr/>
        </p:nvSpPr>
        <p:spPr>
          <a:xfrm>
            <a:off x="4644008" y="6165304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…………..</a:t>
            </a:r>
            <a:endParaRPr lang="zh-TW" altLang="en-US" dirty="0"/>
          </a:p>
        </p:txBody>
      </p:sp>
      <p:cxnSp>
        <p:nvCxnSpPr>
          <p:cNvPr id="50" name="直線接點 49"/>
          <p:cNvCxnSpPr>
            <a:stCxn id="4" idx="2"/>
            <a:endCxn id="46" idx="0"/>
          </p:cNvCxnSpPr>
          <p:nvPr/>
        </p:nvCxnSpPr>
        <p:spPr>
          <a:xfrm flipH="1">
            <a:off x="3851920" y="5733256"/>
            <a:ext cx="1259632" cy="36004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直線接點 51"/>
          <p:cNvCxnSpPr>
            <a:stCxn id="4" idx="2"/>
            <a:endCxn id="47" idx="0"/>
          </p:cNvCxnSpPr>
          <p:nvPr/>
        </p:nvCxnSpPr>
        <p:spPr>
          <a:xfrm>
            <a:off x="5111552" y="5733256"/>
            <a:ext cx="1404664" cy="36004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vSwitch</a:t>
            </a:r>
            <a:r>
              <a:rPr lang="en-US" altLang="zh-TW" dirty="0" smtClean="0"/>
              <a:t> </a:t>
            </a:r>
            <a:r>
              <a:rPr lang="zh-TW" altLang="en-US" dirty="0" smtClean="0"/>
              <a:t>→</a:t>
            </a:r>
            <a:r>
              <a:rPr lang="en-US" altLang="zh-TW" dirty="0" smtClean="0"/>
              <a:t> Controller</a:t>
            </a:r>
          </a:p>
          <a:p>
            <a:pPr lvl="1"/>
            <a:r>
              <a:rPr lang="zh-TW" altLang="en-US" dirty="0" smtClean="0"/>
              <a:t>建立連線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直接給內對內的 </a:t>
            </a:r>
            <a:r>
              <a:rPr lang="en-US" altLang="zh-TW" dirty="0" smtClean="0"/>
              <a:t>rule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已完成</a:t>
            </a:r>
            <a:r>
              <a:rPr lang="en-US" altLang="zh-TW" dirty="0" smtClean="0"/>
              <a:t>)</a:t>
            </a:r>
          </a:p>
          <a:p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vSwitch</a:t>
            </a:r>
            <a:r>
              <a:rPr lang="zh-TW" altLang="en-US" dirty="0" smtClean="0"/>
              <a:t> → </a:t>
            </a:r>
            <a:r>
              <a:rPr lang="en-US" altLang="zh-TW" dirty="0" smtClean="0"/>
              <a:t>Controller</a:t>
            </a:r>
          </a:p>
          <a:p>
            <a:pPr lvl="1"/>
            <a:r>
              <a:rPr lang="zh-TW" altLang="en-US" dirty="0" smtClean="0"/>
              <a:t>判斷封包從哪來的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packet_in</a:t>
            </a:r>
            <a:r>
              <a:rPr lang="en-US" altLang="zh-TW" dirty="0" smtClean="0"/>
              <a:t>)</a:t>
            </a:r>
          </a:p>
          <a:p>
            <a:pPr lvl="2"/>
            <a:r>
              <a:rPr lang="en-US" altLang="zh-TW" dirty="0" smtClean="0"/>
              <a:t>1. </a:t>
            </a:r>
            <a:r>
              <a:rPr lang="zh-TW" altLang="en-US" dirty="0" smtClean="0"/>
              <a:t>顯示 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 address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已完成</a:t>
            </a:r>
            <a:r>
              <a:rPr lang="en-US" altLang="zh-TW" dirty="0" smtClean="0"/>
              <a:t>)</a:t>
            </a:r>
          </a:p>
          <a:p>
            <a:pPr lvl="2"/>
            <a:r>
              <a:rPr lang="en-US" altLang="zh-TW" dirty="0" smtClean="0"/>
              <a:t>2.</a:t>
            </a:r>
            <a:r>
              <a:rPr lang="zh-TW" altLang="en-US" dirty="0" smtClean="0"/>
              <a:t> 如果封包是由內往外，則需要在判斷 </a:t>
            </a:r>
            <a:r>
              <a:rPr lang="en-US" altLang="zh-TW" dirty="0" smtClean="0"/>
              <a:t>link </a:t>
            </a:r>
            <a:r>
              <a:rPr lang="zh-TW" altLang="en-US" dirty="0" smtClean="0"/>
              <a:t>目前使用流量，選擇最少的作為最佳路徑，並且修改 </a:t>
            </a:r>
            <a:r>
              <a:rPr lang="en-US" altLang="zh-TW" dirty="0" err="1" smtClean="0"/>
              <a:t>src_ip</a:t>
            </a:r>
            <a:r>
              <a:rPr lang="en-US" altLang="zh-TW" dirty="0" smtClean="0"/>
              <a:t>(</a:t>
            </a:r>
            <a:r>
              <a:rPr lang="zh-TW" altLang="en-US" dirty="0" smtClean="0"/>
              <a:t>已完成</a:t>
            </a:r>
            <a:r>
              <a:rPr lang="en-US" altLang="zh-TW" dirty="0" smtClean="0"/>
              <a:t>)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3.</a:t>
            </a:r>
            <a:r>
              <a:rPr lang="zh-TW" altLang="en-US" dirty="0" smtClean="0"/>
              <a:t> 如果封包是由外往內，則須修改 </a:t>
            </a:r>
            <a:r>
              <a:rPr lang="en-US" altLang="zh-TW" dirty="0" err="1" smtClean="0"/>
              <a:t>dst_ip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4.</a:t>
            </a:r>
            <a:r>
              <a:rPr lang="zh-TW" altLang="en-US" dirty="0" smtClean="0"/>
              <a:t> 當有兩台路由器時候判斷</a:t>
            </a:r>
            <a:endParaRPr lang="en-US" altLang="zh-TW" dirty="0" smtClean="0"/>
          </a:p>
          <a:p>
            <a:r>
              <a:rPr lang="en-US" altLang="zh-TW" dirty="0" smtClean="0"/>
              <a:t>Controller </a:t>
            </a:r>
            <a:r>
              <a:rPr lang="zh-TW" altLang="en-US" dirty="0" smtClean="0"/>
              <a:t>→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vSwitch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在告訴 </a:t>
            </a:r>
            <a:r>
              <a:rPr lang="en-US" altLang="zh-TW" dirty="0" smtClean="0"/>
              <a:t>switch flow</a:t>
            </a:r>
            <a:r>
              <a:rPr lang="zh-TW" altLang="en-US" dirty="0" smtClean="0"/>
              <a:t> </a:t>
            </a:r>
            <a:r>
              <a:rPr lang="en-US" altLang="zh-TW" dirty="0" smtClean="0"/>
              <a:t>table (</a:t>
            </a:r>
            <a:r>
              <a:rPr lang="en-US" altLang="zh-TW" dirty="0" err="1" smtClean="0"/>
              <a:t>flow_mod</a:t>
            </a:r>
            <a:r>
              <a:rPr lang="en-US" altLang="zh-TW" dirty="0" smtClean="0"/>
              <a:t>)</a:t>
            </a:r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129</Words>
  <Application>Microsoft Office PowerPoint</Application>
  <PresentationFormat>如螢幕大小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cp:lastModifiedBy>sandra</cp:lastModifiedBy>
  <cp:revision>28</cp:revision>
  <dcterms:modified xsi:type="dcterms:W3CDTF">2014-04-09T04:37:34Z</dcterms:modified>
</cp:coreProperties>
</file>