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8" r:id="rId3"/>
    <p:sldId id="334" r:id="rId4"/>
    <p:sldId id="337" r:id="rId5"/>
    <p:sldId id="348" r:id="rId6"/>
    <p:sldId id="349" r:id="rId7"/>
    <p:sldId id="330" r:id="rId8"/>
    <p:sldId id="331" r:id="rId9"/>
    <p:sldId id="282" r:id="rId10"/>
    <p:sldId id="283" r:id="rId11"/>
    <p:sldId id="257" r:id="rId12"/>
    <p:sldId id="258" r:id="rId13"/>
    <p:sldId id="303" r:id="rId14"/>
    <p:sldId id="304" r:id="rId15"/>
    <p:sldId id="363" r:id="rId16"/>
    <p:sldId id="272" r:id="rId17"/>
    <p:sldId id="305" r:id="rId18"/>
    <p:sldId id="323" r:id="rId19"/>
    <p:sldId id="325" r:id="rId20"/>
    <p:sldId id="278" r:id="rId21"/>
    <p:sldId id="291" r:id="rId22"/>
    <p:sldId id="292" r:id="rId23"/>
    <p:sldId id="265" r:id="rId24"/>
    <p:sldId id="266" r:id="rId25"/>
    <p:sldId id="357" r:id="rId26"/>
    <p:sldId id="267" r:id="rId27"/>
    <p:sldId id="356" r:id="rId28"/>
    <p:sldId id="362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71856" autoAdjust="0"/>
  </p:normalViewPr>
  <p:slideViewPr>
    <p:cSldViewPr>
      <p:cViewPr varScale="1">
        <p:scale>
          <a:sx n="76" d="100"/>
          <a:sy n="76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1BBC-D4BA-48D9-BFB2-B328CA072853}" type="datetimeFigureOut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8FB0-F660-4346-8FDF-EC9075C0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8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隨機產生</a:t>
            </a:r>
            <a:r>
              <a:rPr lang="en-US" altLang="zh-TW" dirty="0" smtClean="0"/>
              <a:t>-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隨機產生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F24E-16A4-4635-85B7-A59BE03F532C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2CB8-A907-45D9-95A2-961EC1876D36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56EB-ED96-4733-BE81-599578F8AFEE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FAAD-0ED0-4F46-93F2-513F80EB1B13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E23-73A1-4B62-8A52-2313912882DC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ABA-528C-42C4-8EE4-AB5C14AD6854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B94F-7B83-4D17-92AB-C1782C80BF0C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8212-9532-49C7-80BC-8A7E385F726E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88E8-5CBD-419E-89DB-511DC427FE0B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90B-6AB6-4A80-A99B-AEB0015B6D2E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5C30-7DAC-40D9-8158-198D83BB7FA2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C335-C9AA-4013-B17B-3F6E2F9898FA}" type="datetime1">
              <a:rPr lang="zh-TW" altLang="en-US" smtClean="0"/>
              <a:pPr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Implementation and Analysis of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-based Bandwidth Aggregation Routers in Heterogeneous Networks 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學生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賴意姍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指導老師：許孟烈 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共同指導老師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吳坤熹 老師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836712"/>
            <a:ext cx="54986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異質網路中基於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/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頻寬聚集路由器實作與分析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[9][10]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552728" cy="45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架構v1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04056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BAR(Bandwidth Aggregation Routers)-</a:t>
            </a:r>
            <a:r>
              <a:rPr lang="zh-TW" altLang="en-US" dirty="0" smtClean="0"/>
              <a:t>網路拓撲架構圖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0" y="6488668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[11][12]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012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00:1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:90:18:04: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(cont.)-Load Balance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6" name="內容版面配置區 5" descr="load_balancev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12776"/>
            <a:ext cx="8229600" cy="4824536"/>
          </a:xfrm>
        </p:spPr>
      </p:pic>
      <p:cxnSp>
        <p:nvCxnSpPr>
          <p:cNvPr id="9" name="直線接點 8"/>
          <p:cNvCxnSpPr/>
          <p:nvPr/>
        </p:nvCxnSpPr>
        <p:spPr>
          <a:xfrm>
            <a:off x="1907704" y="5229200"/>
            <a:ext cx="504056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380312" y="5301208"/>
            <a:ext cx="504056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(cont.)- Flow tables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9552" y="1556792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Flow tables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1988840"/>
          <a:ext cx="7704856" cy="190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2304256"/>
                <a:gridCol w="4608512"/>
              </a:tblGrid>
              <a:tr h="32932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288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ipv4_src=172.16.1.2,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ip_proto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=6,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=44581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=00:22:B0:03:D0:4B,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ipv4_src=192.168.2.2,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=43103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012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Switch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流程v10-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1317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系統實作流程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7" name="內容版面配置區 6" descr="oral-研究背景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6048672" cy="4997152"/>
          </a:xfrm>
        </p:spPr>
      </p:pic>
      <p:pic>
        <p:nvPicPr>
          <p:cNvPr id="11" name="圖片 10" descr="oral-研究背景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6228184" cy="54944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851920" y="1268760"/>
            <a:ext cx="4955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當一台路由器有兩條鏈路以上時，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無法有效使用到每各網路介面。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-</a:t>
            </a:r>
            <a:r>
              <a:rPr lang="zh-TW" altLang="en-US" dirty="0" smtClean="0">
                <a:hlinkClick r:id="rId3" action="ppaction://hlinksldjump"/>
              </a:rPr>
              <a:t>實驗平台</a:t>
            </a:r>
            <a:endParaRPr lang="zh-TW" altLang="en-US" dirty="0"/>
          </a:p>
        </p:txBody>
      </p:sp>
      <p:pic>
        <p:nvPicPr>
          <p:cNvPr id="6" name="內容版面配置區 5" descr="效能實驗架構-6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9144000" cy="184482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1196752"/>
          <a:ext cx="9144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252906">
                <a:tc gridSpan="2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實驗平台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硬體規格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21945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Ryu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Controller)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CentOS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6.5 x64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Ryu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3.6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R1(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Switch)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CentOS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6.5 x64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OpenvSwitch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1.11.0</a:t>
                      </a:r>
                    </a:p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94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SAPIDO 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-10/100 Mbps(MB-1112)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-Ver2.0.28</a:t>
                      </a:r>
                    </a:p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Server </a:t>
                      </a:r>
                    </a:p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-FreeBSD 9.0</a:t>
                      </a:r>
                    </a:p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492">
                <a:tc gridSpan="2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效能量測指標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鏈路使用狀況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(MRTG)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連線所需時間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(SSH)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鏈路使用流量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0" name="圖片 9" descr="20150104-mrtg_s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2160240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0" y="599390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測試次數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300/ (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Linux Shell Script 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自動執行中間休息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 (sec))</a:t>
            </a:r>
            <a:endParaRPr kumimoji="0"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位：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軸為時間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(time)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；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軸為位元組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(Bytes)</a:t>
            </a:r>
            <a:endParaRPr kumimoji="0"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6" name="內容版面配置區 15" descr="20150126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4479556" cy="3551949"/>
          </a:xfrm>
        </p:spPr>
      </p:pic>
      <p:pic>
        <p:nvPicPr>
          <p:cNvPr id="17" name="圖片 16" descr="20150126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5600" y="2564904"/>
            <a:ext cx="4478400" cy="336398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788024" y="285293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沒有使用本系統動態負載平機制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9512" y="285293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有使用本系統動態負載平機制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(NAT)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07904" y="3356992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707904" y="4797152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028384" y="4653136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028384" y="3284984"/>
            <a:ext cx="5040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連線時間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0" y="3068960"/>
          <a:ext cx="91440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86291">
                <a:tc>
                  <a:txBody>
                    <a:bodyPr/>
                    <a:lstStyle/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第一個封包平均連線時間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平均連線時間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扣除 </a:t>
                      </a:r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packet_in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時間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942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有使用本系統機制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(NAT)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0m1.716s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0m1.127s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942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無使用本系統機制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0m1.562s</a:t>
                      </a:r>
                      <a:endParaRPr lang="zh-TW" altLang="en-US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0m1.562s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 descr="20150110-ssh_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1872208"/>
          </a:xfrm>
          <a:prstGeom prst="rect">
            <a:avLst/>
          </a:prstGeom>
        </p:spPr>
      </p:pic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0" y="599390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</a:rPr>
              <a:t>測試次數：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100/ (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</a:rPr>
              <a:t>使用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Linux Shell Script 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</a:rPr>
              <a:t>自動執行中間休息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3 (sec))</a:t>
            </a:r>
            <a:endParaRPr kumimoji="0" lang="en-US" altLang="zh-TW" sz="2400" dirty="0">
              <a:latin typeface="Times New Roman" pitchFamily="18" charset="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</a:rPr>
              <a:t>單位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</a:rPr>
              <a:t>：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</a:rPr>
              <a:t>sec</a:t>
            </a:r>
            <a:endParaRPr kumimoji="0"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以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實作出一個具有動態路由負載平衡功能，提供在中小企業都能使用的網路環境下。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/>
              <a:t>本研究主要的優點如下：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>
                <a:hlinkClick r:id="rId3" action="ppaction://hlinksldjump"/>
              </a:rPr>
              <a:t>低成本</a:t>
            </a:r>
            <a:r>
              <a:rPr lang="en-US" altLang="zh-TW" dirty="0" smtClean="0"/>
              <a:t>-</a:t>
            </a:r>
            <a:r>
              <a:rPr lang="zh-TW" altLang="en-US" dirty="0" smtClean="0"/>
              <a:t>無需購買專屬硬體設備。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可彈性</a:t>
            </a:r>
            <a:r>
              <a:rPr lang="en-US" altLang="zh-TW" dirty="0" smtClean="0"/>
              <a:t>-</a:t>
            </a:r>
            <a:r>
              <a:rPr lang="zh-TW" altLang="en-US" dirty="0" smtClean="0"/>
              <a:t>用程式重新規畫網路介面演算切換機制。</a:t>
            </a: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提供圖形介面方式修改。</a:t>
            </a:r>
            <a:endParaRPr lang="en-US" altLang="zh-TW" dirty="0" smtClean="0"/>
          </a:p>
          <a:p>
            <a:r>
              <a:rPr lang="zh-TW" altLang="en-US" dirty="0" smtClean="0"/>
              <a:t>新增多個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 </a:t>
            </a:r>
            <a:r>
              <a:rPr lang="zh-TW" altLang="en-US" dirty="0" smtClean="0"/>
              <a:t>來處理，避免機器當機。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3" action="ppaction://hlinksldjump"/>
              </a:rPr>
              <a:t>成本</a:t>
            </a:r>
            <a:r>
              <a:rPr lang="zh-TW" altLang="en-US" dirty="0" smtClean="0"/>
              <a:t>比價表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7643192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0798"/>
                <a:gridCol w="1910798"/>
                <a:gridCol w="1910798"/>
                <a:gridCol w="1910798"/>
              </a:tblGrid>
              <a:tr h="843883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產品項目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Ascenlink</a:t>
                      </a:r>
                      <a:r>
                        <a:rPr lang="en-US" altLang="zh-TW" sz="32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zh-TW" sz="32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本系統產品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(BAR)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981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成本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  <a:p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999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更改拓樸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每台路由器都要設定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每台路由器都要設定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修改程式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501008"/>
            <a:ext cx="476250" cy="4762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Demonstration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 </a:t>
            </a:r>
            <a:r>
              <a:rPr lang="zh-TW" altLang="en-US" dirty="0" smtClean="0"/>
              <a:t>腳本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架構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步驟：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2.1.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目前已啟動本系統機制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(NAT)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看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目前還沒有對外的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rule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2.3.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讓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Client 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使用寫好的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script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檔案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裡面是使用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scp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指令將檔案傳送到伺服器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2.4.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u="sng" dirty="0" smtClean="0">
                <a:latin typeface="Times New Roman" pitchFamily="18" charset="0"/>
                <a:cs typeface="Times New Roman" pitchFamily="18" charset="0"/>
              </a:rPr>
              <a:t>透過 </a:t>
            </a:r>
            <a:r>
              <a:rPr lang="en-US" altLang="zh-TW" u="sng" dirty="0" smtClean="0">
                <a:latin typeface="Times New Roman" pitchFamily="18" charset="0"/>
                <a:cs typeface="Times New Roman" pitchFamily="18" charset="0"/>
              </a:rPr>
              <a:t>MRTG </a:t>
            </a:r>
            <a:r>
              <a:rPr lang="zh-TW" altLang="en-US" u="sng" dirty="0" smtClean="0">
                <a:latin typeface="Times New Roman" pitchFamily="18" charset="0"/>
                <a:cs typeface="Times New Roman" pitchFamily="18" charset="0"/>
              </a:rPr>
              <a:t>來分析鏈路的使用狀況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2.5.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再看一次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 rule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，已經對外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rule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新增一筆，並且詳細說明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rule</a:t>
            </a:r>
            <a:endParaRPr lang="en-US" altLang="zh-TW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 </a:t>
            </a:r>
            <a:r>
              <a:rPr lang="zh-TW" altLang="en-US" dirty="0" smtClean="0"/>
              <a:t>腳本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003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/>
              </a:tblGrid>
              <a:tr h="2260015"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#</a:t>
                      </a:r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ovs-ofctl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fump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-flows ovs0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現在看到都是內部區域網路流量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-Client 1 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開始對外存取資料時，才有對外的 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rule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出現 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995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Client 1 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#./auto_scp_pdf1.sh</a:t>
                      </a:r>
                      <a:endParaRPr lang="zh-TW" altLang="en-US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9505">
                <a:tc>
                  <a:txBody>
                    <a:bodyPr/>
                    <a:lstStyle/>
                    <a:p>
                      <a:r>
                        <a:rPr lang="en-US" altLang="zh-TW" sz="2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</a:t>
                      </a:r>
                    </a:p>
                    <a:p>
                      <a:pPr lvl="1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#./auto_python.py</a:t>
                      </a:r>
                    </a:p>
                    <a:p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一開始選擇要啟動哪一個機制</a:t>
                      </a:r>
                    </a:p>
                    <a:p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(Load Balance)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一種經常來解決鏈路負載不平衡的方法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一般常見設備，如下表格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/>
        </p:nvGraphicFramePr>
        <p:xfrm>
          <a:off x="0" y="2780927"/>
          <a:ext cx="9144000" cy="4077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22"/>
                <a:gridCol w="4095778"/>
                <a:gridCol w="3048000"/>
              </a:tblGrid>
              <a:tr h="427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產品名稱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功能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價格</a:t>
                      </a:r>
                    </a:p>
                  </a:txBody>
                  <a:tcPr marL="68580" marR="68580" marT="0" marB="0"/>
                </a:tc>
              </a:tr>
              <a:tr h="84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Ascenlink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702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固定（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Fixed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輪流（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Round Robin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最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佳路徑（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By Optimum Route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  <a:tr h="140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2811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IOS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升級（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）後改為增強型內部閘道路由協定（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Enhanced Interior Gateway Routing Protocol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EIGRP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無線服務（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Wireless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安全防禦（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Security</a:t>
                      </a: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r>
                        <a:rPr lang="zh-TW" alt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  <a:tr h="140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2901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IOS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升級（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）後改為增強型內部閘道路由協定（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Enhanced Interior Gateway Routing Protocol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EIGRP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應用服務（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Application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WAN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連接（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WAN Connectivity</a:t>
                      </a: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r>
                        <a:rPr lang="zh-TW" alt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圖片 5" descr="28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1575850" cy="932309"/>
          </a:xfrm>
          <a:prstGeom prst="rect">
            <a:avLst/>
          </a:prstGeom>
        </p:spPr>
      </p:pic>
      <p:pic>
        <p:nvPicPr>
          <p:cNvPr id="7" name="圖片 6" descr="29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805264"/>
            <a:ext cx="1459235" cy="863317"/>
          </a:xfrm>
          <a:prstGeom prst="rect">
            <a:avLst/>
          </a:prstGeom>
        </p:spPr>
      </p:pic>
      <p:pic>
        <p:nvPicPr>
          <p:cNvPr id="8" name="圖片 7" descr="20150125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1656184" cy="539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研究動機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負載平衡設備成本過高。</a:t>
            </a:r>
            <a:endParaRPr lang="en-US" altLang="zh-TW" dirty="0" smtClean="0"/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提供一架構讓中小企業都適用，網路管理者可透過用程式重新規畫網路介面演算切換機制。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policy_routingv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500"/>
            <a:ext cx="9144000" cy="2348500"/>
          </a:xfrm>
          <a:prstGeom prst="rect">
            <a:avLst/>
          </a:prstGeom>
        </p:spPr>
      </p:pic>
      <p:pic>
        <p:nvPicPr>
          <p:cNvPr id="7" name="圖片 6" descr="R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204864"/>
            <a:ext cx="2699792" cy="4653136"/>
          </a:xfrm>
          <a:prstGeom prst="rect">
            <a:avLst/>
          </a:prstGeom>
        </p:spPr>
      </p:pic>
      <p:pic>
        <p:nvPicPr>
          <p:cNvPr id="6" name="圖片 5" descr="LOA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203200"/>
            <a:ext cx="2699792" cy="4654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前人作法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外送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流量備援容錯機制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冗餘備援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(Redundant Link)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負載平衡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(Load Balance)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策略路由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(Policy Routing)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頻寬聚集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(Bandwidth Aggregation)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10" name="圖片 9" descr="bandwidth_aggregationv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49080"/>
            <a:ext cx="9144000" cy="24208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[1][2]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9592" y="2564904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缺點：當邊界路由器有兩條鏈路時，只使用到一條鏈路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99592" y="2996952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缺點：不同演算機制有不同的缺點，只使用到一條鏈路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99592" y="3573016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缺點：不同服務有不同的缺點，只使用到一條鏈路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前人作法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EIGRP (Enhanced Interior Gateway Routing Protocol)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等價多路徑路由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(Equal Cost Multipath Routing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ECMP) [2]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不對等路徑度量負載平衡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(Unequal Cost Path Load Balancing) [3]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 descr="EIGRP_E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25752"/>
            <a:ext cx="8229600" cy="223224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[3][4]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31640" y="34290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缺點：無法支援不同性質的異質網路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EIGRP_U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9144000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</a:t>
            </a:r>
            <a:r>
              <a:rPr lang="en-US" altLang="zh-TW" dirty="0" smtClean="0"/>
              <a:t>- Distributed Route Control  to Load Balance </a:t>
            </a:r>
            <a:endParaRPr lang="zh-TW" altLang="en-US" dirty="0"/>
          </a:p>
        </p:txBody>
      </p:sp>
      <p:pic>
        <p:nvPicPr>
          <p:cNvPr id="7" name="內容版面配置區 6" descr="by_connections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600200"/>
            <a:ext cx="5760639" cy="49251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[5][6]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94116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缺點：每一層路由器都需要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花時間演算封包路徑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by_traffic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6930000" cy="38641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[7]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內容版面配置區 6" descr="by_traffic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484784"/>
            <a:ext cx="6931064" cy="4525963"/>
          </a:xfrm>
        </p:spPr>
      </p:pic>
      <p:sp>
        <p:nvSpPr>
          <p:cNvPr id="8" name="文字方塊 7"/>
          <p:cNvSpPr txBox="1"/>
          <p:nvPr/>
        </p:nvSpPr>
        <p:spPr>
          <a:xfrm>
            <a:off x="251520" y="6021288"/>
            <a:ext cx="820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缺點：所有設備都替換成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OpenFlow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Switch 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成本過高和針對內部網路做負載平衡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Software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Defined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Networking  (SDN)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[8]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772816"/>
            <a:ext cx="70006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61413</TotalTime>
  <Words>1569</Words>
  <Application>Microsoft Office PowerPoint</Application>
  <PresentationFormat>如螢幕大小 (4:3)</PresentationFormat>
  <Paragraphs>282</Paragraphs>
  <Slides>28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 The Implementation and Analysis of OpenFlow-based Bandwidth Aggregation Routers in Heterogeneous Networks </vt:lpstr>
      <vt:lpstr>研究背景</vt:lpstr>
      <vt:lpstr>研究背景(Cont.)</vt:lpstr>
      <vt:lpstr>研究動機</vt:lpstr>
      <vt:lpstr>前人作法</vt:lpstr>
      <vt:lpstr>前人作法(Cont.)</vt:lpstr>
      <vt:lpstr>相關研究- Distributed Route Control  to Load Balance </vt:lpstr>
      <vt:lpstr>相關研究 -Dynamic load-balanced routing in OpenFlow-enabled networks</vt:lpstr>
      <vt:lpstr>Software Defined Networking  (SDN)</vt:lpstr>
      <vt:lpstr>OpenFlow 網路架構</vt:lpstr>
      <vt:lpstr>BAR(Bandwidth Aggregation Routers)-網路拓撲架構圖</vt:lpstr>
      <vt:lpstr>系統實作流程</vt:lpstr>
      <vt:lpstr>系統實作流程(cont.)</vt:lpstr>
      <vt:lpstr>系統實作流程(cont.)</vt:lpstr>
      <vt:lpstr>系統實作流程(cont.)-Load Balance 演算法</vt:lpstr>
      <vt:lpstr>系統實作流程(cont.)- Flow tables</vt:lpstr>
      <vt:lpstr>系統實作流程(cont.)</vt:lpstr>
      <vt:lpstr>系統實作流程(cont.)</vt:lpstr>
      <vt:lpstr>系統實作流程(cont.)</vt:lpstr>
      <vt:lpstr>效能量測-實驗平台</vt:lpstr>
      <vt:lpstr>效能量測(cont.)-鏈路使用流量</vt:lpstr>
      <vt:lpstr>效能量測(cont.)-連線時間</vt:lpstr>
      <vt:lpstr>結論</vt:lpstr>
      <vt:lpstr>未來展望</vt:lpstr>
      <vt:lpstr>成本比價表</vt:lpstr>
      <vt:lpstr>Demonstration</vt:lpstr>
      <vt:lpstr>Demo 腳本</vt:lpstr>
      <vt:lpstr>Demo 腳本(Cont.)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sandra</dc:creator>
  <cp:lastModifiedBy>sandra</cp:lastModifiedBy>
  <cp:revision>1783</cp:revision>
  <dcterms:created xsi:type="dcterms:W3CDTF">2014-03-29T00:46:19Z</dcterms:created>
  <dcterms:modified xsi:type="dcterms:W3CDTF">2015-01-28T08:25:59Z</dcterms:modified>
</cp:coreProperties>
</file>