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08" r:id="rId3"/>
    <p:sldId id="334" r:id="rId4"/>
    <p:sldId id="337" r:id="rId5"/>
    <p:sldId id="348" r:id="rId6"/>
    <p:sldId id="349" r:id="rId7"/>
    <p:sldId id="330" r:id="rId8"/>
    <p:sldId id="331" r:id="rId9"/>
    <p:sldId id="282" r:id="rId10"/>
    <p:sldId id="283" r:id="rId11"/>
    <p:sldId id="257" r:id="rId12"/>
    <p:sldId id="258" r:id="rId13"/>
    <p:sldId id="303" r:id="rId14"/>
    <p:sldId id="304" r:id="rId15"/>
    <p:sldId id="326" r:id="rId16"/>
    <p:sldId id="272" r:id="rId17"/>
    <p:sldId id="305" r:id="rId18"/>
    <p:sldId id="323" r:id="rId19"/>
    <p:sldId id="325" r:id="rId20"/>
    <p:sldId id="278" r:id="rId21"/>
    <p:sldId id="291" r:id="rId22"/>
    <p:sldId id="292" r:id="rId23"/>
    <p:sldId id="265" r:id="rId24"/>
    <p:sldId id="266" r:id="rId25"/>
    <p:sldId id="357" r:id="rId26"/>
    <p:sldId id="267" r:id="rId27"/>
    <p:sldId id="356" r:id="rId28"/>
    <p:sldId id="362" r:id="rId29"/>
    <p:sldId id="350" r:id="rId30"/>
    <p:sldId id="351" r:id="rId31"/>
    <p:sldId id="359" r:id="rId32"/>
    <p:sldId id="345" r:id="rId33"/>
    <p:sldId id="346" r:id="rId34"/>
    <p:sldId id="347" r:id="rId35"/>
    <p:sldId id="311" r:id="rId36"/>
    <p:sldId id="339" r:id="rId37"/>
    <p:sldId id="341" r:id="rId38"/>
    <p:sldId id="343" r:id="rId39"/>
    <p:sldId id="342" r:id="rId40"/>
    <p:sldId id="360" r:id="rId4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71856" autoAdjust="0"/>
  </p:normalViewPr>
  <p:slideViewPr>
    <p:cSldViewPr>
      <p:cViewPr varScale="1">
        <p:scale>
          <a:sx n="76" d="100"/>
          <a:sy n="76" d="100"/>
        </p:scale>
        <p:origin x="-9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51BBC-D4BA-48D9-BFB2-B328CA072853}" type="datetimeFigureOut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68FB0-F660-4346-8FDF-EC9075C05B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48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隨機產生</a:t>
            </a:r>
            <a:r>
              <a:rPr lang="en-US" altLang="zh-TW" dirty="0" smtClean="0"/>
              <a:t>-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隨機產生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[</a:t>
            </a:r>
            <a:r>
              <a:rPr lang="en-US" altLang="zh-TW" dirty="0" err="1" smtClean="0"/>
              <a:t>root@localhost</a:t>
            </a:r>
            <a:r>
              <a:rPr lang="en-US" altLang="zh-TW" dirty="0" smtClean="0"/>
              <a:t> ~]# vim /etc/</a:t>
            </a:r>
            <a:r>
              <a:rPr lang="en-US" altLang="zh-TW" dirty="0" err="1" smtClean="0"/>
              <a:t>crontab</a:t>
            </a:r>
            <a:r>
              <a:rPr lang="en-US" altLang="zh-TW" dirty="0" smtClean="0"/>
              <a:t>    ------&gt;</a:t>
            </a:r>
            <a:r>
              <a:rPr lang="zh-TW" altLang="en-US" dirty="0" smtClean="0"/>
              <a:t>新增底下規則</a:t>
            </a:r>
            <a:br>
              <a:rPr lang="zh-TW" altLang="en-US" dirty="0" smtClean="0"/>
            </a:br>
            <a:r>
              <a:rPr lang="zh-TW" altLang="en-US" dirty="0" smtClean="0"/>
              <a:t>        *</a:t>
            </a:r>
            <a:r>
              <a:rPr lang="en-US" altLang="zh-TW" dirty="0" smtClean="0"/>
              <a:t>/1 * * * * root </a:t>
            </a:r>
            <a:r>
              <a:rPr lang="en-US" altLang="zh-TW" dirty="0" err="1" smtClean="0"/>
              <a:t>env</a:t>
            </a:r>
            <a:r>
              <a:rPr lang="en-US" altLang="zh-TW" dirty="0" smtClean="0"/>
              <a:t> LANG=C /</a:t>
            </a:r>
            <a:r>
              <a:rPr lang="en-US" altLang="zh-TW" dirty="0" err="1" smtClean="0"/>
              <a:t>usr</a:t>
            </a:r>
            <a:r>
              <a:rPr lang="en-US" altLang="zh-TW" dirty="0" smtClean="0"/>
              <a:t>/bin/</a:t>
            </a:r>
            <a:r>
              <a:rPr lang="en-US" altLang="zh-TW" dirty="0" err="1" smtClean="0"/>
              <a:t>mrtg</a:t>
            </a:r>
            <a:r>
              <a:rPr lang="en-US" altLang="zh-TW" dirty="0" smtClean="0"/>
              <a:t> /etc/</a:t>
            </a:r>
            <a:r>
              <a:rPr lang="en-US" altLang="zh-TW" dirty="0" err="1" smtClean="0"/>
              <a:t>mrtg</a:t>
            </a:r>
            <a:r>
              <a:rPr lang="en-US" altLang="zh-TW" dirty="0" smtClean="0"/>
              <a:t>/mrtg.cfg &gt; /dev/null 2&gt;&amp;1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0m3.058s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1.71685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1.12787</a:t>
            </a:r>
            <a:r>
              <a:rPr lang="zh-TW" altLang="en-US" dirty="0" smtClean="0"/>
              <a:t> </a:t>
            </a:r>
            <a:endParaRPr lang="zh-TW" altLang="en-US" sz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29939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29939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F24E-16A4-4635-85B7-A59BE03F532C}" type="datetime1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2CB8-A907-45D9-95A2-961EC1876D36}" type="datetime1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56EB-ED96-4733-BE81-599578F8AFEE}" type="datetime1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FAAD-0ED0-4F46-93F2-513F80EB1B13}" type="datetime1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EE23-73A1-4B62-8A52-2313912882DC}" type="datetime1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AABA-528C-42C4-8EE4-AB5C14AD6854}" type="datetime1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B94F-7B83-4D17-92AB-C1782C80BF0C}" type="datetime1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8212-9532-49C7-80BC-8A7E385F726E}" type="datetime1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88E8-5CBD-419E-89DB-511DC427FE0B}" type="datetime1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190B-6AB6-4A80-A99B-AEB0015B6D2E}" type="datetime1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5C30-7DAC-40D9-8158-198D83BB7FA2}" type="datetime1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0C335-C9AA-4013-B17B-3F6E2F9898FA}" type="datetime1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The Implementation and Analysis of </a:t>
            </a:r>
            <a:r>
              <a:rPr lang="en-US" altLang="zh-TW" sz="32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-based Bandwidth Aggregation Routers in Heterogeneous Networks 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學生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賴意姍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指導老師：許孟烈 老師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共同指導老師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吳坤熹 老師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547664" y="836712"/>
            <a:ext cx="549862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異質網路中基於 </a:t>
            </a:r>
            <a:r>
              <a:rPr lang="en-US" altLang="zh-TW" sz="32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sz="3200" dirty="0" smtClean="0"/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之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頻寬聚集路由器實作與分析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OpenFlow</a:t>
            </a:r>
            <a:r>
              <a:rPr lang="en-US" altLang="zh-TW" dirty="0" smtClean="0"/>
              <a:t> </a:t>
            </a:r>
            <a:r>
              <a:rPr lang="zh-TW" altLang="en-US" dirty="0" smtClean="0"/>
              <a:t>網路架構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0" y="64886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參考文獻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[9][10]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6552728" cy="45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 descr="架構v1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9144000" cy="504056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BAR(Bandwidth Aggregation Routers)-</a:t>
            </a:r>
            <a:r>
              <a:rPr lang="zh-TW" altLang="en-US" dirty="0" smtClean="0"/>
              <a:t>網路拓撲架構圖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0" y="6488668"/>
            <a:ext cx="209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參考文獻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[11][12]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流程v10-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30120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系統實作流程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303520"/>
          <a:ext cx="9144000" cy="1554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172.16.1.2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01:1A:92:02:34:95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00:05:5D:0B:44:31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Client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→R1(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Switch)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流程v10-2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01317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系統實作流程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029200"/>
          <a:ext cx="9144000" cy="1828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172.16.1.2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00:05:5D:0B:44:31</a:t>
                      </a:r>
                      <a:endParaRPr lang="en-US" altLang="zh-TW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00:1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:90:18:04: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CC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Switch)→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Controller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流程v10-3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01317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系統實作流程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029200"/>
          <a:ext cx="9144000" cy="1828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dst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172.16.1.2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00:1E:90:18:04:CC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00:05:5D:0B:44:31</a:t>
                      </a:r>
                      <a:endParaRPr lang="en-US" altLang="zh-TW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Controller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Switch)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系統實作流程</a:t>
            </a:r>
            <a:r>
              <a:rPr lang="en-US" altLang="zh-TW" dirty="0" smtClean="0"/>
              <a:t>(cont.)-Load Balance </a:t>
            </a:r>
            <a:r>
              <a:rPr lang="zh-TW" altLang="en-US" dirty="0" smtClean="0"/>
              <a:t>演算法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pic>
        <p:nvPicPr>
          <p:cNvPr id="6" name="內容版面配置區 5" descr="load_balancev4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12776"/>
            <a:ext cx="8229600" cy="4824536"/>
          </a:xfrm>
        </p:spPr>
      </p:pic>
      <p:cxnSp>
        <p:nvCxnSpPr>
          <p:cNvPr id="9" name="直線接點 8"/>
          <p:cNvCxnSpPr/>
          <p:nvPr/>
        </p:nvCxnSpPr>
        <p:spPr>
          <a:xfrm>
            <a:off x="1907704" y="5229200"/>
            <a:ext cx="504056" cy="0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7380312" y="5301208"/>
            <a:ext cx="504056" cy="0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系統實作流程</a:t>
            </a:r>
            <a:r>
              <a:rPr lang="en-US" altLang="zh-TW" dirty="0" smtClean="0"/>
              <a:t>(cont.)- Flow tables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39552" y="1556792"/>
            <a:ext cx="340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R1(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Switch)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Flow tables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39552" y="1988840"/>
          <a:ext cx="7704856" cy="190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2304256"/>
                <a:gridCol w="4608512"/>
              </a:tblGrid>
              <a:tr h="329328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Table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Match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Action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288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ipv4_src=172.16.1.2,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ip_proto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=6,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tcp_src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=44581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</a:t>
                      </a:r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eth_src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=00:22:B0:03:D0:4B,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ipv4_src=192.168.2.2,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</a:t>
                      </a:r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tcp_src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=43103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流程v10-4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01317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系統實作流程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029200"/>
          <a:ext cx="9144000" cy="1828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dst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192.168.2.2</a:t>
                      </a:r>
                      <a:endParaRPr lang="en-US" altLang="zh-TW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00:22:B0:03:D0:4B</a:t>
                      </a:r>
                      <a:endParaRPr lang="en-US" altLang="zh-TW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00:D0:41:CB:7B:E9</a:t>
                      </a:r>
                      <a:endParaRPr lang="en-US" altLang="zh-TW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Switch)→SAPIDO(Chunghwa)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流程v10-5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30120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系統實作流程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303520"/>
          <a:ext cx="9144000" cy="1554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172.16.1.2</a:t>
                      </a:r>
                      <a:endParaRPr lang="en-US" altLang="zh-TW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01:1A:92:02:34:95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00:05:5D:0B:44:31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Client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→R1(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Switch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流程v10-6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01317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系統實作流程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029200"/>
          <a:ext cx="9144000" cy="1828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192.168.2.2</a:t>
                      </a:r>
                      <a:endParaRPr lang="en-US" altLang="zh-TW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00:22:B0:03:D0:4B</a:t>
                      </a:r>
                      <a:endParaRPr lang="en-US" altLang="zh-TW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00:D0:41:CB:7B:E9</a:t>
                      </a:r>
                      <a:endParaRPr lang="en-US" altLang="zh-TW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Switch)→SAPIDO(Chunghwa)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研究背景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7" name="內容版面配置區 6" descr="oral-研究背景-2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6048672" cy="4997152"/>
          </a:xfrm>
        </p:spPr>
      </p:pic>
      <p:pic>
        <p:nvPicPr>
          <p:cNvPr id="11" name="圖片 10" descr="oral-研究背景-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96752"/>
            <a:ext cx="6228184" cy="549441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851920" y="1268760"/>
            <a:ext cx="4955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當一台路由器有兩條鏈路以上時，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無法有效使用到每各網路介面。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效能量測</a:t>
            </a:r>
            <a:r>
              <a:rPr lang="en-US" altLang="zh-TW" dirty="0" smtClean="0"/>
              <a:t>-</a:t>
            </a:r>
            <a:r>
              <a:rPr lang="zh-TW" altLang="en-US" dirty="0" smtClean="0">
                <a:hlinkClick r:id="rId3" action="ppaction://hlinksldjump"/>
              </a:rPr>
              <a:t>實驗平台</a:t>
            </a:r>
            <a:endParaRPr lang="zh-TW" altLang="en-US" dirty="0"/>
          </a:p>
        </p:txBody>
      </p:sp>
      <p:pic>
        <p:nvPicPr>
          <p:cNvPr id="6" name="內容版面配置區 5" descr="效能實驗架構-6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5013176"/>
            <a:ext cx="9144000" cy="184482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1196752"/>
          <a:ext cx="9144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252906">
                <a:tc gridSpan="2"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實驗平台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硬體規格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821945">
                <a:tc>
                  <a:txBody>
                    <a:bodyPr/>
                    <a:lstStyle/>
                    <a:p>
                      <a:r>
                        <a:rPr lang="en-US" altLang="zh-TW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Ryu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Controller)</a:t>
                      </a:r>
                    </a:p>
                    <a:p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en-US" altLang="zh-TW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CentOS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6.5 x64</a:t>
                      </a:r>
                    </a:p>
                    <a:p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en-US" altLang="zh-TW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Ryu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3.6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R1(</a:t>
                      </a:r>
                      <a:r>
                        <a:rPr lang="en-US" altLang="zh-TW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Switch)</a:t>
                      </a:r>
                    </a:p>
                    <a:p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en-US" altLang="zh-TW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CentOS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6.5 x64</a:t>
                      </a:r>
                    </a:p>
                    <a:p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en-US" altLang="zh-TW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OpenvSwitch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1.11.0</a:t>
                      </a:r>
                    </a:p>
                    <a:p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1945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SAPIDO </a:t>
                      </a:r>
                    </a:p>
                    <a:p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-10/100 Mbps(MB-1112)</a:t>
                      </a:r>
                    </a:p>
                    <a:p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-Ver2.0.28</a:t>
                      </a:r>
                    </a:p>
                    <a:p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Server </a:t>
                      </a:r>
                    </a:p>
                    <a:p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-FreeBSD 9.0</a:t>
                      </a:r>
                    </a:p>
                    <a:p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5492">
                <a:tc gridSpan="2"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效能量測指標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鏈路使用狀況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(MRTG)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連線所需時間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(SSH)</a:t>
                      </a:r>
                      <a:endParaRPr lang="zh-TW" altLang="en-US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效能量測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鏈路使用流量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10" name="圖片 9" descr="20150104-mrtg_sc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9144000" cy="2160240"/>
          </a:xfrm>
          <a:prstGeom prst="rect">
            <a:avLst/>
          </a:prstGeom>
        </p:spPr>
      </p:pic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0" y="5993904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測試次數</a:t>
            </a:r>
            <a:r>
              <a:rPr kumimoji="0"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kumimoji="0"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300/ (</a:t>
            </a:r>
            <a:r>
              <a:rPr kumimoji="0"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使用 </a:t>
            </a:r>
            <a:r>
              <a:rPr kumimoji="0"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Linux Shell Script </a:t>
            </a:r>
            <a:r>
              <a:rPr kumimoji="0"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自動執行中間休息 </a:t>
            </a:r>
            <a:r>
              <a:rPr kumimoji="0"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 (sec))</a:t>
            </a:r>
            <a:endParaRPr kumimoji="0" lang="en-US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</a:t>
            </a:r>
            <a:r>
              <a:rPr kumimoji="0"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位：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軸為時間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(time)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；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軸為位元組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(Bytes)</a:t>
            </a:r>
            <a:endParaRPr kumimoji="0"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6" name="內容版面配置區 15" descr="20150126-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2492896"/>
            <a:ext cx="4479556" cy="3551949"/>
          </a:xfrm>
        </p:spPr>
      </p:pic>
      <p:pic>
        <p:nvPicPr>
          <p:cNvPr id="17" name="圖片 16" descr="20150126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5600" y="2564904"/>
            <a:ext cx="4478400" cy="3363983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4788024" y="2852936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沒有使用本系統動態負載平機制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79512" y="2852936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有使用本系統動態負載平機制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(NAT)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07904" y="3356992"/>
            <a:ext cx="504056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3707904" y="4797152"/>
            <a:ext cx="504056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8028384" y="4653136"/>
            <a:ext cx="504056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8028384" y="3284984"/>
            <a:ext cx="504056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效能量測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連線時間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0" y="3068960"/>
          <a:ext cx="9144000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686291">
                <a:tc>
                  <a:txBody>
                    <a:bodyPr/>
                    <a:lstStyle/>
                    <a:p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第一個封包平均連線時間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平均連線時間</a:t>
                      </a: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扣除 </a:t>
                      </a:r>
                      <a:r>
                        <a:rPr lang="en-US" altLang="zh-TW" sz="28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packet_in</a:t>
                      </a:r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時間</a:t>
                      </a: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0942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有使用本系統機制</a:t>
                      </a: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(NAT)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0m1.716s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0m1.127s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0942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無使用本系統機制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0m1.562s</a:t>
                      </a:r>
                      <a:endParaRPr lang="zh-TW" altLang="en-US" sz="2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0m1.562s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圖片 7" descr="20150110-ssh_y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9144000" cy="1872208"/>
          </a:xfrm>
          <a:prstGeom prst="rect">
            <a:avLst/>
          </a:prstGeom>
        </p:spPr>
      </p:pic>
      <p:sp>
        <p:nvSpPr>
          <p:cNvPr id="15" name="內容版面配置區 2"/>
          <p:cNvSpPr txBox="1">
            <a:spLocks/>
          </p:cNvSpPr>
          <p:nvPr/>
        </p:nvSpPr>
        <p:spPr bwMode="auto">
          <a:xfrm>
            <a:off x="0" y="5993904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2400" dirty="0">
                <a:latin typeface="Times New Roman" pitchFamily="18" charset="0"/>
                <a:ea typeface="標楷體" pitchFamily="65" charset="-120"/>
              </a:rPr>
              <a:t>測試次數：</a:t>
            </a:r>
            <a:r>
              <a:rPr kumimoji="0" lang="en-US" altLang="zh-TW" sz="2400" dirty="0" smtClean="0">
                <a:latin typeface="Times New Roman" pitchFamily="18" charset="0"/>
                <a:ea typeface="標楷體" pitchFamily="65" charset="-120"/>
              </a:rPr>
              <a:t>100/ (</a:t>
            </a:r>
            <a:r>
              <a:rPr kumimoji="0" lang="zh-TW" altLang="en-US" sz="2400" dirty="0" smtClean="0">
                <a:latin typeface="Times New Roman" pitchFamily="18" charset="0"/>
                <a:ea typeface="標楷體" pitchFamily="65" charset="-120"/>
              </a:rPr>
              <a:t>使用 </a:t>
            </a:r>
            <a:r>
              <a:rPr kumimoji="0" lang="en-US" altLang="zh-TW" sz="2400" dirty="0" smtClean="0">
                <a:latin typeface="Times New Roman" pitchFamily="18" charset="0"/>
                <a:ea typeface="標楷體" pitchFamily="65" charset="-120"/>
              </a:rPr>
              <a:t>Linux Shell Script </a:t>
            </a:r>
            <a:r>
              <a:rPr kumimoji="0" lang="zh-TW" altLang="en-US" sz="2400" dirty="0" smtClean="0">
                <a:latin typeface="Times New Roman" pitchFamily="18" charset="0"/>
                <a:ea typeface="標楷體" pitchFamily="65" charset="-120"/>
              </a:rPr>
              <a:t>自動執行中間休息 </a:t>
            </a:r>
            <a:r>
              <a:rPr kumimoji="0" lang="en-US" altLang="zh-TW" sz="2400" dirty="0" smtClean="0">
                <a:latin typeface="Times New Roman" pitchFamily="18" charset="0"/>
                <a:ea typeface="標楷體" pitchFamily="65" charset="-120"/>
              </a:rPr>
              <a:t>3 (sec))</a:t>
            </a:r>
            <a:endParaRPr kumimoji="0" lang="en-US" altLang="zh-TW" sz="2400" dirty="0">
              <a:latin typeface="Times New Roman" pitchFamily="18" charset="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2400" dirty="0">
                <a:latin typeface="Times New Roman" pitchFamily="18" charset="0"/>
                <a:ea typeface="標楷體" pitchFamily="65" charset="-120"/>
              </a:rPr>
              <a:t>單位</a:t>
            </a:r>
            <a:r>
              <a:rPr kumimoji="0" lang="zh-TW" altLang="en-US" sz="2400" dirty="0" smtClean="0">
                <a:latin typeface="Times New Roman" pitchFamily="18" charset="0"/>
                <a:ea typeface="標楷體" pitchFamily="65" charset="-120"/>
              </a:rPr>
              <a:t>：</a:t>
            </a:r>
            <a:r>
              <a:rPr kumimoji="0" lang="en-US" altLang="zh-TW" sz="2400" dirty="0" smtClean="0">
                <a:latin typeface="Times New Roman" pitchFamily="18" charset="0"/>
                <a:ea typeface="標楷體" pitchFamily="65" charset="-120"/>
              </a:rPr>
              <a:t>sec</a:t>
            </a:r>
            <a:endParaRPr kumimoji="0" lang="zh-TW" altLang="en-US" sz="2400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以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實作出一個具有動態路由負載平衡功能，提供在中小企業都能使用的網路環境下。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dirty="0" smtClean="0"/>
              <a:t>本研究主要的優點如下：</a:t>
            </a:r>
            <a:endParaRPr lang="en-US" altLang="zh-TW" dirty="0" smtClean="0"/>
          </a:p>
          <a:p>
            <a:pPr lvl="1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>
                <a:hlinkClick r:id="rId3" action="ppaction://hlinksldjump"/>
              </a:rPr>
              <a:t>低成本</a:t>
            </a:r>
            <a:r>
              <a:rPr lang="en-US" altLang="zh-TW" dirty="0" smtClean="0"/>
              <a:t>-</a:t>
            </a:r>
            <a:r>
              <a:rPr lang="zh-TW" altLang="en-US" dirty="0" smtClean="0"/>
              <a:t>無需購買專屬硬體設備。</a:t>
            </a:r>
            <a:endParaRPr lang="en-US" altLang="zh-TW" dirty="0" smtClean="0"/>
          </a:p>
          <a:p>
            <a:pPr lvl="1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可彈性</a:t>
            </a:r>
            <a:r>
              <a:rPr lang="en-US" altLang="zh-TW" dirty="0" smtClean="0"/>
              <a:t>-</a:t>
            </a:r>
            <a:r>
              <a:rPr lang="zh-TW" altLang="en-US" dirty="0" smtClean="0"/>
              <a:t>用程式重新規畫網路介面演算切換機制。</a:t>
            </a:r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未來展望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提供圖形介面方式修改。</a:t>
            </a:r>
            <a:endParaRPr lang="en-US" altLang="zh-TW" dirty="0" smtClean="0"/>
          </a:p>
          <a:p>
            <a:r>
              <a:rPr lang="zh-TW" altLang="en-US" dirty="0" smtClean="0"/>
              <a:t>新增多個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Controller </a:t>
            </a:r>
            <a:r>
              <a:rPr lang="zh-TW" altLang="en-US" dirty="0" smtClean="0"/>
              <a:t>來處理，避免機器當機。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hlinkClick r:id="rId3" action="ppaction://hlinksldjump"/>
              </a:rPr>
              <a:t>成本</a:t>
            </a:r>
            <a:r>
              <a:rPr lang="zh-TW" altLang="en-US" dirty="0" smtClean="0"/>
              <a:t>比價表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7643192" cy="368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0798"/>
                <a:gridCol w="1910798"/>
                <a:gridCol w="1910798"/>
                <a:gridCol w="1910798"/>
              </a:tblGrid>
              <a:tr h="843883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產品項目</a:t>
                      </a:r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Cisco</a:t>
                      </a:r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kern="1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Ascenlink</a:t>
                      </a:r>
                      <a:r>
                        <a:rPr lang="en-US" altLang="zh-TW" sz="32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endParaRPr lang="zh-TW" altLang="zh-TW" sz="32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本系統產品</a:t>
                      </a:r>
                      <a:r>
                        <a:rPr lang="en-US" altLang="zh-TW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(BAR)</a:t>
                      </a:r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9981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成本</a:t>
                      </a:r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約</a:t>
                      </a:r>
                      <a:r>
                        <a:rPr lang="en-US" altLang="zh-TW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約</a:t>
                      </a:r>
                      <a:r>
                        <a:rPr lang="en-US" altLang="zh-TW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  <a:p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約</a:t>
                      </a:r>
                      <a:r>
                        <a:rPr lang="en-US" altLang="zh-TW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0999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更改拓樸</a:t>
                      </a:r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每台路由器都要設定</a:t>
                      </a:r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每台路由器都要設定</a:t>
                      </a:r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修改程式</a:t>
                      </a:r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3501008"/>
            <a:ext cx="476250" cy="4762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509120"/>
            <a:ext cx="476250" cy="476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Demonstration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Demo </a:t>
            </a:r>
            <a:r>
              <a:rPr lang="zh-TW" altLang="en-US" dirty="0" smtClean="0"/>
              <a:t>腳本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架構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步驟：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2.1.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目前已啟動本系統機制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(NAT)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2.2.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看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Switch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目前還沒有對外的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rule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2.3.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讓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Client 1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使用寫好的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script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檔案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裡面是使用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scp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指令將檔案傳送到伺服器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2.4.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u="sng" dirty="0" smtClean="0">
                <a:latin typeface="Times New Roman" pitchFamily="18" charset="0"/>
                <a:cs typeface="Times New Roman" pitchFamily="18" charset="0"/>
              </a:rPr>
              <a:t>透過 </a:t>
            </a:r>
            <a:r>
              <a:rPr lang="en-US" altLang="zh-TW" u="sng" dirty="0" smtClean="0">
                <a:latin typeface="Times New Roman" pitchFamily="18" charset="0"/>
                <a:cs typeface="Times New Roman" pitchFamily="18" charset="0"/>
              </a:rPr>
              <a:t>MRTG </a:t>
            </a:r>
            <a:r>
              <a:rPr lang="zh-TW" altLang="en-US" u="sng" dirty="0" smtClean="0">
                <a:latin typeface="Times New Roman" pitchFamily="18" charset="0"/>
                <a:cs typeface="Times New Roman" pitchFamily="18" charset="0"/>
              </a:rPr>
              <a:t>來分析鏈路的使用狀況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2.5.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再看一次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Switch rule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，已經對外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rule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新增一筆，並且詳細說明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rule</a:t>
            </a:r>
            <a:endParaRPr lang="en-US" altLang="zh-TW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Demo </a:t>
            </a:r>
            <a:r>
              <a:rPr lang="zh-TW" altLang="en-US" dirty="0" smtClean="0"/>
              <a:t>腳本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9144000" cy="5003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0"/>
              </a:tblGrid>
              <a:tr h="2260015">
                <a:tc>
                  <a:txBody>
                    <a:bodyPr/>
                    <a:lstStyle/>
                    <a:p>
                      <a:r>
                        <a:rPr lang="en-US" altLang="zh-TW" sz="28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Switch</a:t>
                      </a:r>
                    </a:p>
                    <a:p>
                      <a:pPr lvl="1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#</a:t>
                      </a:r>
                      <a:r>
                        <a:rPr lang="en-US" altLang="zh-TW" sz="28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ovs-ofctl</a:t>
                      </a: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8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fump</a:t>
                      </a: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-flows ovs0</a:t>
                      </a:r>
                    </a:p>
                    <a:p>
                      <a:pPr lvl="1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現在看到都是內部區域網路流量</a:t>
                      </a:r>
                      <a:endParaRPr lang="en-US" altLang="zh-TW" sz="2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lvl="1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-Client 1 </a:t>
                      </a:r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開始對外存取資料時，才有對外的 </a:t>
                      </a: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rule</a:t>
                      </a:r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出現 </a:t>
                      </a:r>
                      <a:endParaRPr lang="en-US" altLang="zh-TW" sz="2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8995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Client 1 </a:t>
                      </a:r>
                    </a:p>
                    <a:p>
                      <a:pPr lvl="1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#./auto_scp_pdf1.sh</a:t>
                      </a:r>
                      <a:endParaRPr lang="zh-TW" altLang="en-US" sz="2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29505">
                <a:tc>
                  <a:txBody>
                    <a:bodyPr/>
                    <a:lstStyle/>
                    <a:p>
                      <a:r>
                        <a:rPr lang="en-US" altLang="zh-TW" sz="28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Controller</a:t>
                      </a:r>
                    </a:p>
                    <a:p>
                      <a:pPr lvl="1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#./auto_python.py</a:t>
                      </a:r>
                    </a:p>
                    <a:p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   </a:t>
                      </a: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一開始選擇要啟動哪一個機制</a:t>
                      </a:r>
                    </a:p>
                    <a:p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參考文獻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[1] Internet Draft, J.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Abley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B. Black, and V. Gill,” Goals for IPv6 Site-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Multihoming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Architectures”, June 13, 2003. </a:t>
            </a:r>
          </a:p>
          <a:p>
            <a:pPr lvl="0"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[2] </a:t>
            </a:r>
            <a:r>
              <a:rPr lang="zh-TW" altLang="zh-TW" sz="2000" dirty="0" smtClean="0"/>
              <a:t>楊憲其，</a:t>
            </a:r>
            <a:r>
              <a:rPr lang="en-US" altLang="zh-TW" sz="2000" dirty="0" smtClean="0"/>
              <a:t>2002</a:t>
            </a:r>
            <a:r>
              <a:rPr lang="zh-TW" altLang="zh-TW" sz="2000" dirty="0" smtClean="0"/>
              <a:t>，「在</a:t>
            </a:r>
            <a:r>
              <a:rPr lang="en-US" altLang="zh-TW" sz="2000" dirty="0" smtClean="0"/>
              <a:t> IPv6 </a:t>
            </a:r>
            <a:r>
              <a:rPr lang="zh-TW" altLang="zh-TW" sz="2000" dirty="0" smtClean="0"/>
              <a:t>環境下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Multihoming</a:t>
            </a:r>
            <a:r>
              <a:rPr lang="en-US" altLang="zh-TW" sz="2000" dirty="0" smtClean="0"/>
              <a:t> </a:t>
            </a:r>
            <a:r>
              <a:rPr lang="zh-TW" altLang="zh-TW" sz="2000" dirty="0" smtClean="0"/>
              <a:t>設計之研究」，國立中正大學資訊工程研究所，碩士論文。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[3]</a:t>
            </a:r>
            <a:r>
              <a:rPr lang="en-US" altLang="zh-TW" sz="2000" dirty="0" smtClean="0"/>
              <a:t> C. </a:t>
            </a:r>
            <a:r>
              <a:rPr lang="en-US" altLang="zh-TW" sz="2000" dirty="0" err="1" smtClean="0"/>
              <a:t>Hopps,”Analysis</a:t>
            </a:r>
            <a:r>
              <a:rPr lang="en-US" altLang="zh-TW" sz="2000" dirty="0" smtClean="0"/>
              <a:t> of an Equal-Cost Multi-Path Algorithm” RFC 2992, Nov. 2000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[4]</a:t>
            </a:r>
            <a:r>
              <a:rPr lang="en-US" altLang="zh-TW" sz="2000" dirty="0" smtClean="0"/>
              <a:t> Unequal Cost Path Load Balancing ,[ http://www.cisco.com/c/en/us/support/docs/ip/enhanced-interior-gateway-routing-protocol-eigrp/13677-19.html#topic1]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[5] A.S.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Sairam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Barua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“Load Balancing Inbound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Trafﬁc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Multihomed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Stub Autonomous Systems,” Jan. 2009.</a:t>
            </a: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[6] A.S.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Sairam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Barua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“Distributed Route Control Schemes to Load Balance Incoming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Trafﬁc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Multihomed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Stub Networks,” Jan. 2010.</a:t>
            </a:r>
          </a:p>
          <a:p>
            <a:pPr>
              <a:buNone/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研究背景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負載平衡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(Load Balance)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一種經常來解決鏈路負載不平衡的方法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一般常見設備，如下表格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/>
          </p:cNvGraphicFramePr>
          <p:nvPr/>
        </p:nvGraphicFramePr>
        <p:xfrm>
          <a:off x="0" y="2780927"/>
          <a:ext cx="9144000" cy="4077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0222"/>
                <a:gridCol w="4095778"/>
                <a:gridCol w="3048000"/>
              </a:tblGrid>
              <a:tr h="427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產品名稱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功能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價格</a:t>
                      </a:r>
                    </a:p>
                  </a:txBody>
                  <a:tcPr marL="68580" marR="68580" marT="0" marB="0"/>
                </a:tc>
              </a:tr>
              <a:tr h="842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Ascenlink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702</a:t>
                      </a:r>
                      <a:endParaRPr lang="zh-TW" sz="16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固定（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Fixed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輪流（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Round Robin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最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佳路徑（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By Optimum Route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約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 marL="68580" marR="68580" marT="0" marB="0"/>
                </a:tc>
              </a:tr>
              <a:tr h="1403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Cisco </a:t>
                      </a:r>
                      <a:r>
                        <a:rPr lang="en-US" sz="16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2811</a:t>
                      </a:r>
                      <a:endParaRPr lang="zh-TW" sz="16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IOS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升級（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12.3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）後改為增強型內部閘道路由協定（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Enhanced Interior Gateway Routing Protocol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EIGRP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無線服務（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Wireless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安全防禦（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Security</a:t>
                      </a:r>
                      <a:r>
                        <a:rPr lang="zh-TW" sz="16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</a:t>
                      </a:r>
                      <a:r>
                        <a:rPr lang="zh-TW" altLang="zh-TW" sz="16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6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約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 marL="68580" marR="68580" marT="0" marB="0"/>
                </a:tc>
              </a:tr>
              <a:tr h="1403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Cisco </a:t>
                      </a:r>
                      <a:r>
                        <a:rPr lang="en-US" sz="16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2901</a:t>
                      </a:r>
                      <a:endParaRPr lang="zh-TW" sz="16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IOS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升級（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12.3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）後改為增強型內部閘道路由協定（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Enhanced Interior Gateway Routing Protocol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EIGRP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應用服務（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Application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WAN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連接（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WAN Connectivity</a:t>
                      </a:r>
                      <a:r>
                        <a:rPr lang="zh-TW" sz="16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</a:t>
                      </a:r>
                      <a:r>
                        <a:rPr lang="zh-TW" altLang="zh-TW" sz="16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6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約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圖片 5" descr="281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437112"/>
            <a:ext cx="1575850" cy="932309"/>
          </a:xfrm>
          <a:prstGeom prst="rect">
            <a:avLst/>
          </a:prstGeom>
        </p:spPr>
      </p:pic>
      <p:pic>
        <p:nvPicPr>
          <p:cNvPr id="7" name="圖片 6" descr="290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805264"/>
            <a:ext cx="1459235" cy="863317"/>
          </a:xfrm>
          <a:prstGeom prst="rect">
            <a:avLst/>
          </a:prstGeom>
        </p:spPr>
      </p:pic>
      <p:pic>
        <p:nvPicPr>
          <p:cNvPr id="8" name="圖片 7" descr="20150125-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501008"/>
            <a:ext cx="1656184" cy="539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參考文獻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[7] H. Long, Y.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Shen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Guo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F. Tang, “LABERIO: Dynamic load-balanced routing in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-enabled networks,” Mar. 2013.</a:t>
            </a: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[8]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Rubio-Loyola J,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Galis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Astorga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Serrat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Lefevre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L, Fischer A, et al. Scalable service deployment on software-defined networks. IEEE Communications Magazine, 2011; 49(12):84-93.</a:t>
            </a: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[9] N,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McKeown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T. Anderson, H,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Balakrishnan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Parulkar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L. Peterson, J. Rexford, ”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 Enabling Innovation in Campus Networks” ,Mar. 14, 2008</a:t>
            </a: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[10]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Switch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Speciﬁcation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Version 1.3.0, [https://www.opennetworking.org/images/stories/downloads/sdn-resources/onf-specifications/openflow/openflow-spec-v1.3.0.pdf ]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[11]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vSwitch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[http://openvswitch.org/]</a:t>
            </a: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[12] RYU, [http://osrg.github.io/ryu/]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為什麼架構只使用在中小企業公司，而大公司呢</a:t>
            </a:r>
            <a:r>
              <a:rPr lang="en-US" altLang="zh-TW" dirty="0" smtClean="0"/>
              <a:t>?</a:t>
            </a:r>
          </a:p>
          <a:p>
            <a:pPr lvl="1"/>
            <a:r>
              <a:rPr lang="zh-TW" altLang="en-US" dirty="0" smtClean="0"/>
              <a:t>因為中小企業沒有這麼高的預算買高階設備，而大公司有的是錢。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相關研究 </a:t>
            </a:r>
            <a:r>
              <a:rPr lang="en-US" altLang="zh-TW" dirty="0" smtClean="0"/>
              <a:t>-Dynamic load-balanced routing in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-enabled networks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核心層（</a:t>
            </a:r>
            <a:r>
              <a:rPr lang="en-US" dirty="0" smtClean="0"/>
              <a:t>core layer</a:t>
            </a:r>
            <a:r>
              <a:rPr lang="zh-TW" altLang="en-US" dirty="0" smtClean="0"/>
              <a:t>）：以階層式設計，負責所有分佈層設備發送的流量，能夠快速轉送封包至目的端。</a:t>
            </a:r>
            <a:endParaRPr lang="en-US" altLang="zh-TW" dirty="0" smtClean="0"/>
          </a:p>
          <a:p>
            <a:r>
              <a:rPr lang="zh-TW" altLang="en-US" dirty="0" smtClean="0"/>
              <a:t>分佈層 （</a:t>
            </a:r>
            <a:r>
              <a:rPr lang="en-US" dirty="0" smtClean="0"/>
              <a:t>distribution layer</a:t>
            </a:r>
            <a:r>
              <a:rPr lang="zh-TW" altLang="en-US" dirty="0" smtClean="0"/>
              <a:t>）：負責存取層發送的封包，再將封包傳輸到核心層，最後發送到目的端。</a:t>
            </a:r>
            <a:endParaRPr lang="en-US" altLang="zh-TW" dirty="0" smtClean="0"/>
          </a:p>
          <a:p>
            <a:r>
              <a:rPr lang="zh-TW" altLang="en-US" dirty="0" smtClean="0"/>
              <a:t>存取層（</a:t>
            </a:r>
            <a:r>
              <a:rPr lang="en-US" dirty="0" smtClean="0"/>
              <a:t>access layer</a:t>
            </a:r>
            <a:r>
              <a:rPr lang="zh-TW" altLang="en-US" dirty="0" smtClean="0"/>
              <a:t>）：負責連接終端設備，如：電腦、印表機。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常見的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</a:t>
            </a:r>
            <a:r>
              <a:rPr lang="zh-TW" altLang="zh-TW" dirty="0" smtClean="0"/>
              <a:t>訊息表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9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Controller-to-Switch</a:t>
                      </a:r>
                      <a:endParaRPr lang="zh-TW" sz="16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Features</a:t>
                      </a:r>
                      <a:endParaRPr lang="zh-TW" sz="16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一開始與 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 Switch  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建立連線時，會交換如支援版本、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Spanning Tree protocol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（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STP 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）啟用、 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Flow Table 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內容等資訊。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Modify-State</a:t>
                      </a:r>
                      <a:endParaRPr lang="zh-TW" sz="16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此訊息主要功能就是讓 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能夠新增、修改或刪除 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 Table 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內的 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Flow Entries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Packet-out</a:t>
                      </a:r>
                      <a:endParaRPr lang="zh-TW" sz="16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Controller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將封包藉由此訊息轉送至</a:t>
                      </a:r>
                      <a:r>
                        <a:rPr lang="en-US" sz="16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Switch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，並且讓 </a:t>
                      </a:r>
                      <a:r>
                        <a:rPr lang="en-US" sz="16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Switch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依照訊息內的 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Action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欄位處理封包的去向。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常見的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</a:t>
            </a:r>
            <a:r>
              <a:rPr lang="zh-TW" altLang="zh-TW" dirty="0" smtClean="0"/>
              <a:t>訊息表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67544" y="1124839"/>
          <a:ext cx="8229600" cy="586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Asynchronous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Packet-in</a:t>
                      </a:r>
                      <a:endParaRPr lang="zh-TW" sz="16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Switch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會將收到的封包包上 </a:t>
                      </a:r>
                      <a:r>
                        <a:rPr lang="en-US" sz="16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的標頭，並轉送給 </a:t>
                      </a:r>
                      <a:r>
                        <a:rPr lang="en-US" sz="16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Controller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。此封包只有在 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Action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欄位被設定成轉送封包給 </a:t>
                      </a:r>
                      <a:r>
                        <a:rPr lang="en-US" sz="16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Controller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或是封包比對 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Flow Entry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時沒有成功比對到才會產生。</a:t>
                      </a:r>
                    </a:p>
                  </a:txBody>
                  <a:tcPr marL="68580" marR="68580" marT="0" marB="0"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Symmetric</a:t>
                      </a:r>
                      <a:endParaRPr lang="zh-TW" sz="16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Hello</a:t>
                      </a:r>
                      <a:endParaRPr lang="zh-TW" sz="16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當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 Switch 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被設定要連線的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資訊但還沒有與之建立連線時，隔一段時間就送出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Hello 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訊息給 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，此訊息為建立連線的觸發訊息，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收到此訊息後才會開始發出 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Feature 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訊息。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Echo/Reply</a:t>
                      </a:r>
                      <a:endParaRPr lang="zh-TW" sz="16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此訊息會讓 </a:t>
                      </a:r>
                      <a:r>
                        <a:rPr lang="en-US" sz="16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Controller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與</a:t>
                      </a:r>
                      <a:r>
                        <a:rPr lang="en-US" sz="16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Switch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在固定時間內彼此交換訊息，以確定雙方的連線仍然有</a:t>
                      </a:r>
                      <a:r>
                        <a:rPr lang="zh-TW" sz="16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效</a:t>
                      </a:r>
                      <a:r>
                        <a:rPr lang="zh-TW" altLang="en-US" sz="16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6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-</a:t>
            </a:r>
            <a:r>
              <a:rPr lang="zh-TW" altLang="zh-TW" dirty="0" smtClean="0"/>
              <a:t>使用的訊息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35</a:t>
            </a:fld>
            <a:endParaRPr lang="zh-TW" alt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496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x-none" altLang="zh-TW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Controller-to-switch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PortStatsRequest</a:t>
                      </a:r>
                      <a:endParaRPr lang="zh-TW" sz="20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Controller </a:t>
                      </a: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將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port stats </a:t>
                      </a: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詢問此訊息轉送至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Switch</a:t>
                      </a: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FlowStatsRequest</a:t>
                      </a:r>
                      <a:endParaRPr lang="zh-TW" sz="20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Controller </a:t>
                      </a: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將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flow stats </a:t>
                      </a: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詢問此訊息轉送至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Switch</a:t>
                      </a: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L="68580" marR="68580" marT="0" marB="0"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Asynchronous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PortStatsReply</a:t>
                      </a:r>
                      <a:endParaRPr lang="zh-TW" sz="20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Switch </a:t>
                      </a: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將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port statistics </a:t>
                      </a: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訊息回應轉至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Controller</a:t>
                      </a: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FlowStatsReply</a:t>
                      </a:r>
                      <a:endParaRPr lang="zh-TW" sz="20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Switch </a:t>
                      </a: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將各自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flow statistics </a:t>
                      </a: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訊息回應轉至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Controller</a:t>
                      </a: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Flow Table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cookie</a:t>
            </a:r>
          </a:p>
          <a:p>
            <a:pPr lvl="1"/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Controller </a:t>
            </a:r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所設定儲存的資料，在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Entry </a:t>
            </a:r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的更新或者刪除的時所需要使用的資料都會放在這邊，當做過濾器使用，而且不可以作為封包處理的參數。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duration</a:t>
            </a:r>
          </a:p>
          <a:p>
            <a:pPr lvl="1"/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持續時間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table</a:t>
            </a:r>
          </a:p>
          <a:p>
            <a:pPr lvl="1"/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哪一個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table</a:t>
            </a:r>
          </a:p>
          <a:p>
            <a:r>
              <a:rPr lang="en-US" altLang="zh-TW" sz="1600" dirty="0" err="1" smtClean="0">
                <a:latin typeface="Times New Roman" pitchFamily="18" charset="0"/>
                <a:cs typeface="Times New Roman" pitchFamily="18" charset="0"/>
              </a:rPr>
              <a:t>n_packets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封包數量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1600" dirty="0" err="1" smtClean="0">
                <a:latin typeface="Times New Roman" pitchFamily="18" charset="0"/>
                <a:cs typeface="Times New Roman" pitchFamily="18" charset="0"/>
              </a:rPr>
              <a:t>n_bytes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封包大小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1600" dirty="0" err="1" smtClean="0">
                <a:latin typeface="Times New Roman" pitchFamily="18" charset="0"/>
                <a:cs typeface="Times New Roman" pitchFamily="18" charset="0"/>
              </a:rPr>
              <a:t>hard_timeout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Flow Entry </a:t>
            </a:r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的有效期限，以秒為單位。跟 </a:t>
            </a:r>
            <a:r>
              <a:rPr lang="en-US" altLang="zh-TW" sz="1600" dirty="0" err="1" smtClean="0">
                <a:latin typeface="Times New Roman" pitchFamily="18" charset="0"/>
                <a:cs typeface="Times New Roman" pitchFamily="18" charset="0"/>
              </a:rPr>
              <a:t>idle_timeout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不同的地方是，</a:t>
            </a:r>
            <a:r>
              <a:rPr lang="en-US" altLang="zh-TW" sz="1600" dirty="0" err="1" smtClean="0">
                <a:latin typeface="Times New Roman" pitchFamily="18" charset="0"/>
                <a:cs typeface="Times New Roman" pitchFamily="18" charset="0"/>
              </a:rPr>
              <a:t>hard_timeout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在超過時限後並不會重新歸零計算。也就是說跟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Flow Entry </a:t>
            </a:r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與有沒有被參照無關，只要超過指定的時間就會被刪除。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1600" dirty="0" err="1" smtClean="0">
                <a:latin typeface="Times New Roman" pitchFamily="18" charset="0"/>
                <a:cs typeface="Times New Roman" pitchFamily="18" charset="0"/>
              </a:rPr>
              <a:t>idle_age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Flow Entry </a:t>
            </a:r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的有效期限，以秒為單位。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Flow Entry </a:t>
            </a:r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如果未被參照而且超過了指定的時間之後，該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Flow Entry </a:t>
            </a:r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將會被刪除。如果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Flow Entry </a:t>
            </a:r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有被參照，則超過時間之後會重新歸零計算。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Flow Table(Cont.)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priority</a:t>
            </a:r>
          </a:p>
          <a:p>
            <a:pPr lvl="1"/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Flow Entry </a:t>
            </a:r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的優先權。數值越大表示權限越高。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1600" dirty="0" err="1" smtClean="0">
                <a:latin typeface="Times New Roman" pitchFamily="18" charset="0"/>
                <a:cs typeface="Times New Roman" pitchFamily="18" charset="0"/>
              </a:rPr>
              <a:t>nw_src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來源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IP</a:t>
            </a:r>
          </a:p>
          <a:p>
            <a:r>
              <a:rPr lang="en-US" altLang="zh-TW" sz="1600" dirty="0" err="1" smtClean="0">
                <a:latin typeface="Times New Roman" pitchFamily="18" charset="0"/>
                <a:cs typeface="Times New Roman" pitchFamily="18" charset="0"/>
              </a:rPr>
              <a:t>tp_src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TCP</a:t>
            </a:r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sources port</a:t>
            </a:r>
          </a:p>
          <a:p>
            <a:r>
              <a:rPr lang="en-US" altLang="zh-TW" sz="1600" dirty="0" err="1" smtClean="0">
                <a:latin typeface="Times New Roman" pitchFamily="18" charset="0"/>
                <a:cs typeface="Times New Roman" pitchFamily="18" charset="0"/>
              </a:rPr>
              <a:t>tp_dst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TCP destination port</a:t>
            </a:r>
          </a:p>
          <a:p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Actions</a:t>
            </a:r>
          </a:p>
          <a:p>
            <a:pPr lvl="1"/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將被修改規則的地方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OpenFlow</a:t>
            </a:r>
            <a:r>
              <a:rPr lang="zh-TW" altLang="en-US" dirty="0" smtClean="0"/>
              <a:t> </a:t>
            </a:r>
            <a:r>
              <a:rPr lang="en-US" altLang="zh-TW" dirty="0" smtClean="0"/>
              <a:t>packet size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傳統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Layer 2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bytes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Layer 3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bytes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Layer 4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bytes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總共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bytes</a:t>
            </a:r>
          </a:p>
          <a:p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Layer 2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bytes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Layer 3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bytes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Layer 4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bytes</a:t>
            </a: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bytes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總共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bytes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SSH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real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SSH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程序整個運作時間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user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SSH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運作在用戶的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CPU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時間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sys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SSH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運作在核心的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CPU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時間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研究動機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負載平衡設備成本過高。</a:t>
            </a:r>
            <a:endParaRPr lang="en-US" altLang="zh-TW" dirty="0" smtClean="0"/>
          </a:p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提供一架構讓中小企業都適用，網路管理者可透過用程式重新規畫網路介面演算切換機制。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指令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MRTG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部分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lang="zh-TW" altLang="zh-TW" sz="2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vim /etc/</a:t>
                      </a:r>
                      <a:r>
                        <a:rPr lang="en-US" altLang="zh-TW" sz="2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crontab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//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分鐘 小時 日期 月份 週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*/1 * * * * root </a:t>
                      </a:r>
                      <a:r>
                        <a:rPr lang="en-US" altLang="zh-TW" sz="2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env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LANG=C /</a:t>
                      </a:r>
                      <a:r>
                        <a:rPr lang="en-US" altLang="zh-TW" sz="2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usr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/bin/</a:t>
                      </a:r>
                      <a:r>
                        <a:rPr lang="en-US" altLang="zh-TW" sz="2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mrtg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/etc/</a:t>
                      </a:r>
                      <a:r>
                        <a:rPr lang="en-US" altLang="zh-TW" sz="2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mrtg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/mrtg.cfg &gt; /dev/null 2&gt;&amp;1</a:t>
                      </a:r>
                      <a:endParaRPr lang="zh-TW" altLang="zh-TW" sz="2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vim /etc/</a:t>
                      </a:r>
                      <a:r>
                        <a:rPr lang="en-US" altLang="zh-TW" sz="2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mrtg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/mrtg.cfg //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產生圖表設定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Switch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部分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lang="zh-TW" altLang="zh-TW" sz="2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2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ovs-ofctl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dump-flows ovs0 //rule 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Controller 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部分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lang="zh-TW" altLang="zh-TW" sz="2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2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ryu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-manager --verbose nat.py //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開啟執行程式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policy_routingv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09500"/>
            <a:ext cx="9144000" cy="2348500"/>
          </a:xfrm>
          <a:prstGeom prst="rect">
            <a:avLst/>
          </a:prstGeom>
        </p:spPr>
      </p:pic>
      <p:pic>
        <p:nvPicPr>
          <p:cNvPr id="7" name="圖片 6" descr="R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204864"/>
            <a:ext cx="2699792" cy="4653136"/>
          </a:xfrm>
          <a:prstGeom prst="rect">
            <a:avLst/>
          </a:prstGeom>
        </p:spPr>
      </p:pic>
      <p:pic>
        <p:nvPicPr>
          <p:cNvPr id="6" name="圖片 5" descr="LOAD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2203200"/>
            <a:ext cx="2699792" cy="46548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前人作法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外送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流量備援容錯機制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Multihoming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冗餘備援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(Redundant Link)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負載平衡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(Load Balance)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策略路由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(Policy Routing)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頻寬聚集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(Bandwidth Aggregation)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10" name="圖片 9" descr="bandwidth_aggregationv3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149080"/>
            <a:ext cx="9144000" cy="242088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0" y="648866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參考文獻：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[1][2]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99592" y="2564904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缺點：當邊界路由器有兩條鏈路時，只使用到一條鏈路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99592" y="2996952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缺點：不同演算機制有不同的缺點，只使用到一條鏈路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99592" y="3573016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缺點：不同服務有不同的缺點，只使用到一條鏈路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前人作法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EIGRP (Enhanced Interior Gateway Routing Protocol)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等價多路徑路由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(Equal Cost Multipath Routing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ECMP) [2]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不對等路徑度量負載平衡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(Unequal Cost Path Load Balancing) [3]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內容版面配置區 4" descr="EIGRP_E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625752"/>
            <a:ext cx="8229600" cy="223224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0" y="648866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參考文獻：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[3][4]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331640" y="342900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缺點：無法支援不同性質的異質網路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 descr="EIGRP_U-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81128"/>
            <a:ext cx="9144000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相關研究</a:t>
            </a:r>
            <a:r>
              <a:rPr lang="en-US" altLang="zh-TW" dirty="0" smtClean="0"/>
              <a:t>- Distributed Route Control  to Load Balance </a:t>
            </a:r>
            <a:endParaRPr lang="zh-TW" altLang="en-US" dirty="0"/>
          </a:p>
        </p:txBody>
      </p:sp>
      <p:pic>
        <p:nvPicPr>
          <p:cNvPr id="7" name="內容版面配置區 6" descr="by_connections-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600200"/>
            <a:ext cx="5760639" cy="492514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0" y="648866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參考文獻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[5][6]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494116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缺點：每一層路由器都需要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花時間演算封包路徑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by_traffic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988840"/>
            <a:ext cx="6930000" cy="386419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相關研究 </a:t>
            </a:r>
            <a:r>
              <a:rPr lang="en-US" altLang="zh-TW" dirty="0" smtClean="0"/>
              <a:t>-Dynamic load-balanced routing in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-enabled networks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0" y="64886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參考文獻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[7]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內容版面配置區 6" descr="by_traffic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1484784"/>
            <a:ext cx="6931064" cy="4525963"/>
          </a:xfrm>
        </p:spPr>
      </p:pic>
      <p:sp>
        <p:nvSpPr>
          <p:cNvPr id="8" name="文字方塊 7"/>
          <p:cNvSpPr txBox="1"/>
          <p:nvPr/>
        </p:nvSpPr>
        <p:spPr>
          <a:xfrm>
            <a:off x="251520" y="6021288"/>
            <a:ext cx="820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缺點：所有設備都替換成 </a:t>
            </a:r>
            <a:r>
              <a:rPr lang="en-US" altLang="zh-TW" dirty="0" err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OpenFlow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Switch 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成本過高和針對內部網路做負載平衡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Software</a:t>
            </a:r>
            <a:r>
              <a:rPr lang="zh-TW" altLang="en-US" dirty="0" smtClean="0"/>
              <a:t> </a:t>
            </a:r>
            <a:r>
              <a:rPr lang="en-US" altLang="zh-TW" dirty="0" smtClean="0"/>
              <a:t>Defined</a:t>
            </a:r>
            <a:r>
              <a:rPr lang="zh-TW" altLang="en-US" dirty="0" smtClean="0"/>
              <a:t> </a:t>
            </a:r>
            <a:r>
              <a:rPr lang="en-US" altLang="zh-TW" dirty="0" smtClean="0"/>
              <a:t>Networking  (SDN)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64886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參考文獻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[8]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1" y="1772816"/>
            <a:ext cx="700065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61073</TotalTime>
  <Words>2887</Words>
  <Application>Microsoft Office PowerPoint</Application>
  <PresentationFormat>如螢幕大小 (4:3)</PresentationFormat>
  <Paragraphs>403</Paragraphs>
  <Slides>40</Slides>
  <Notes>31</Notes>
  <HiddenSlides>13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1" baseType="lpstr">
      <vt:lpstr>Office 佈景主題</vt:lpstr>
      <vt:lpstr> The Implementation and Analysis of OpenFlow-based Bandwidth Aggregation Routers in Heterogeneous Networks </vt:lpstr>
      <vt:lpstr>研究背景</vt:lpstr>
      <vt:lpstr>研究背景(Cont.)</vt:lpstr>
      <vt:lpstr>研究動機</vt:lpstr>
      <vt:lpstr>前人作法</vt:lpstr>
      <vt:lpstr>前人作法(Cont.)</vt:lpstr>
      <vt:lpstr>相關研究- Distributed Route Control  to Load Balance </vt:lpstr>
      <vt:lpstr>相關研究 -Dynamic load-balanced routing in OpenFlow-enabled networks</vt:lpstr>
      <vt:lpstr>Software Defined Networking  (SDN)</vt:lpstr>
      <vt:lpstr>OpenFlow 網路架構</vt:lpstr>
      <vt:lpstr>BAR(Bandwidth Aggregation Routers)-網路拓撲架構圖</vt:lpstr>
      <vt:lpstr>系統實作流程</vt:lpstr>
      <vt:lpstr>系統實作流程(cont.)</vt:lpstr>
      <vt:lpstr>系統實作流程(cont.)</vt:lpstr>
      <vt:lpstr>系統實作流程(cont.)-Load Balance 演算法</vt:lpstr>
      <vt:lpstr>系統實作流程(cont.)- Flow tables</vt:lpstr>
      <vt:lpstr>系統實作流程(cont.)</vt:lpstr>
      <vt:lpstr>系統實作流程(cont.)</vt:lpstr>
      <vt:lpstr>系統實作流程(cont.)</vt:lpstr>
      <vt:lpstr>效能量測-實驗平台</vt:lpstr>
      <vt:lpstr>效能量測(cont.)-鏈路使用流量</vt:lpstr>
      <vt:lpstr>效能量測(cont.)-連線時間</vt:lpstr>
      <vt:lpstr>結論</vt:lpstr>
      <vt:lpstr>未來展望</vt:lpstr>
      <vt:lpstr>成本比價表</vt:lpstr>
      <vt:lpstr>Demonstration</vt:lpstr>
      <vt:lpstr>Demo 腳本</vt:lpstr>
      <vt:lpstr>Demo 腳本(Cont.)</vt:lpstr>
      <vt:lpstr>參考文獻</vt:lpstr>
      <vt:lpstr>參考文獻(Cont.)</vt:lpstr>
      <vt:lpstr>投影片 31</vt:lpstr>
      <vt:lpstr>相關研究 -Dynamic load-balanced routing in OpenFlow-enabled networks</vt:lpstr>
      <vt:lpstr>常見的OpenFlow 訊息表</vt:lpstr>
      <vt:lpstr>常見的OpenFlow 訊息表(Cont.)</vt:lpstr>
      <vt:lpstr>系統實作-使用的訊息</vt:lpstr>
      <vt:lpstr>Flow Table</vt:lpstr>
      <vt:lpstr>Flow Table(Cont.)</vt:lpstr>
      <vt:lpstr>OpenFlow packet size</vt:lpstr>
      <vt:lpstr>SSH</vt:lpstr>
      <vt:lpstr>指令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sandra</dc:creator>
  <cp:lastModifiedBy>sandra</cp:lastModifiedBy>
  <cp:revision>1785</cp:revision>
  <dcterms:created xsi:type="dcterms:W3CDTF">2014-03-29T00:46:19Z</dcterms:created>
  <dcterms:modified xsi:type="dcterms:W3CDTF">2015-01-28T08:23:56Z</dcterms:modified>
</cp:coreProperties>
</file>