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334" r:id="rId4"/>
    <p:sldId id="337" r:id="rId5"/>
    <p:sldId id="339" r:id="rId6"/>
    <p:sldId id="340" r:id="rId7"/>
    <p:sldId id="330" r:id="rId8"/>
    <p:sldId id="331" r:id="rId9"/>
    <p:sldId id="282" r:id="rId10"/>
    <p:sldId id="283" r:id="rId11"/>
    <p:sldId id="257" r:id="rId12"/>
    <p:sldId id="258" r:id="rId13"/>
    <p:sldId id="303" r:id="rId14"/>
    <p:sldId id="304" r:id="rId15"/>
    <p:sldId id="326" r:id="rId16"/>
    <p:sldId id="305" r:id="rId17"/>
    <p:sldId id="323" r:id="rId18"/>
    <p:sldId id="325" r:id="rId19"/>
    <p:sldId id="272" r:id="rId20"/>
    <p:sldId id="260" r:id="rId21"/>
    <p:sldId id="278" r:id="rId22"/>
    <p:sldId id="290" r:id="rId23"/>
    <p:sldId id="291" r:id="rId24"/>
    <p:sldId id="292" r:id="rId25"/>
    <p:sldId id="265" r:id="rId26"/>
    <p:sldId id="266" r:id="rId27"/>
    <p:sldId id="341" r:id="rId28"/>
    <p:sldId id="342" r:id="rId29"/>
    <p:sldId id="26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8829" autoAdjust="0"/>
  </p:normalViewPr>
  <p:slideViewPr>
    <p:cSldViewPr>
      <p:cViewPr varScale="1">
        <p:scale>
          <a:sx n="84" d="100"/>
          <a:sy n="84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8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由思科開發出增強型內部閘道路由協定是一種距離向量路由協定（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Vector Routing Protocol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）。顧名思義，距離向量意味著用距離和向量通告路由（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advertise route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）。距離表示為跳數（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），而向量則是下一跳 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Hop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）路由器或出口網路介面。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提供以下兩點路由演算法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等價多路徑路由（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Cost Multipath Routing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ECMP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</a:t>
            </a:r>
            <a:r>
              <a:rPr lang="en-US" altLang="zh-TW" dirty="0" smtClean="0"/>
              <a:t>ECMP</a:t>
            </a:r>
            <a:r>
              <a:rPr lang="zh-TW" altLang="en-US" dirty="0" smtClean="0"/>
              <a:t>不是一種</a:t>
            </a:r>
            <a:r>
              <a:rPr lang="en-US" altLang="zh-TW" dirty="0" smtClean="0"/>
              <a:t>routing protocol</a:t>
            </a:r>
            <a:r>
              <a:rPr lang="zh-TW" altLang="en-US" dirty="0" smtClean="0"/>
              <a:t>，而是一種</a:t>
            </a:r>
            <a:r>
              <a:rPr lang="en-US" altLang="zh-TW" dirty="0" smtClean="0"/>
              <a:t>routing</a:t>
            </a:r>
            <a:r>
              <a:rPr lang="zh-TW" altLang="en-US" dirty="0" smtClean="0"/>
              <a:t>的策略</a:t>
            </a:r>
            <a:br>
              <a:rPr lang="zh-TW" altLang="en-US" dirty="0" smtClean="0"/>
            </a:br>
            <a:r>
              <a:rPr lang="zh-TW" altLang="en-US" dirty="0" smtClean="0"/>
              <a:t>為了達到</a:t>
            </a:r>
            <a:r>
              <a:rPr lang="en-US" altLang="zh-TW" dirty="0" smtClean="0"/>
              <a:t>load balance</a:t>
            </a:r>
            <a:r>
              <a:rPr lang="zh-TW" altLang="en-US" dirty="0" smtClean="0"/>
              <a:t>，將流量分散在相同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的不同路徑上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對等路徑度量負載平衡（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Unequal Cost Path Load Balancing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），適用於在不同的路徑到達目的地的網路具有不同路由度量值（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metric value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[9][10]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648866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11][12]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內容版面配置區 12" descr="架構v1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5689607" cy="5733256"/>
          </a:xfrm>
        </p:spPr>
      </p:pic>
      <p:pic>
        <p:nvPicPr>
          <p:cNvPr id="14" name="圖片 13" descr="架構v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8536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124744"/>
            <a:ext cx="4447451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87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7" name="內容版面配置區 6" descr="load_balancev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5572790" cy="54026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921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Switch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4447451" cy="4165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4447451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9552" y="1556792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988840"/>
          <a:ext cx="7704856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304256"/>
                <a:gridCol w="4608512"/>
              </a:tblGrid>
              <a:tr h="32932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eth_type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=0x0800,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=3261,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=00:d0:41:cb:7b:e9,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Output:3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pic>
        <p:nvPicPr>
          <p:cNvPr id="6" name="內容版面配置區 5" descr="oral-研究背景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737913" cy="54726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硬體規格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3.6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OpenvSwitch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1.11.0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SAPIDO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10/100 Mbps(MB-1112)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Ver2.0.28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Switch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鏈路使用狀況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(MRTG)</a:t>
            </a:r>
          </a:p>
          <a:p>
            <a:pPr lvl="1"/>
            <a:r>
              <a:rPr lang="zh-TW" altLang="en-US" dirty="0" smtClean="0"/>
              <a:t>連線所需時間</a:t>
            </a:r>
            <a:r>
              <a:rPr lang="en-US" altLang="zh-TW" dirty="0" smtClean="0"/>
              <a:t>(SSH)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效能實驗架構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962400"/>
            <a:ext cx="9067800" cy="2895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實驗架構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Server : FreeBSD 9.0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Controller)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Two SAPIDO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鏈路使用流量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" name="內容版面配置區 6" descr="20150105-MRTG_traffic-2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29600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連線時間</a:t>
            </a:r>
            <a:endParaRPr lang="zh-TW" altLang="en-US" dirty="0"/>
          </a:p>
        </p:txBody>
      </p:sp>
      <p:pic>
        <p:nvPicPr>
          <p:cNvPr id="5" name="內容版面配置區 4" descr="20150104_ssh_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53650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/>
              <a:t>實作出一個具有動態路由負載平衡功能，提供在中小企業都能使用的網路環境下。</a:t>
            </a:r>
            <a:endParaRPr lang="en-US" altLang="zh-TW" dirty="0" smtClean="0"/>
          </a:p>
          <a:p>
            <a:r>
              <a:rPr lang="zh-TW" altLang="en-US" dirty="0" smtClean="0"/>
              <a:t>優點：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低成本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可彈性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R2</a:t>
            </a:r>
            <a:r>
              <a:rPr lang="zh-TW" altLang="en-US" dirty="0" smtClean="0"/>
              <a:t> 中間多加一條鏈路，如果判斷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路由器對外鏈路超過一定流量時，可將部分封包導向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路由器，繼續運作。 </a:t>
            </a:r>
            <a:endParaRPr lang="en-US" altLang="zh-TW" dirty="0" smtClean="0"/>
          </a:p>
          <a:p>
            <a:r>
              <a:rPr lang="zh-TW" altLang="en-US" dirty="0" smtClean="0"/>
              <a:t>新增多個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 </a:t>
            </a:r>
            <a:r>
              <a:rPr lang="zh-TW" altLang="en-US" dirty="0" smtClean="0"/>
              <a:t>來處理，避免機器當機。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[1] Internet Draft, J.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Abley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B. Black, and V. Gill,” Goals for IPv6 Site-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Architectures”, June 13, 2003.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zh-TW" altLang="zh-TW" sz="2000" dirty="0" smtClean="0"/>
              <a:t>楊</a:t>
            </a:r>
            <a:r>
              <a:rPr lang="zh-TW" altLang="zh-TW" sz="2000" dirty="0" smtClean="0"/>
              <a:t>憲其，</a:t>
            </a:r>
            <a:r>
              <a:rPr lang="en-US" altLang="zh-TW" sz="2000" dirty="0" smtClean="0"/>
              <a:t>2002</a:t>
            </a:r>
            <a:r>
              <a:rPr lang="zh-TW" altLang="zh-TW" sz="2000" dirty="0" smtClean="0"/>
              <a:t>，「在</a:t>
            </a:r>
            <a:r>
              <a:rPr lang="en-US" altLang="zh-TW" sz="2000" dirty="0" smtClean="0"/>
              <a:t> IPv6 </a:t>
            </a:r>
            <a:r>
              <a:rPr lang="zh-TW" altLang="zh-TW" sz="2000" dirty="0" smtClean="0"/>
              <a:t>環境下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Multihoming</a:t>
            </a:r>
            <a:r>
              <a:rPr lang="en-US" altLang="zh-TW" sz="2000" dirty="0" smtClean="0"/>
              <a:t> </a:t>
            </a:r>
            <a:r>
              <a:rPr lang="zh-TW" altLang="zh-TW" sz="2000" dirty="0" smtClean="0"/>
              <a:t>設計之研究」，國立中正大學資訊工程研究所，碩士論文</a:t>
            </a:r>
            <a:r>
              <a:rPr lang="zh-TW" altLang="zh-TW" sz="2000" dirty="0" smtClean="0"/>
              <a:t>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C. </a:t>
            </a:r>
            <a:r>
              <a:rPr lang="en-US" altLang="zh-TW" sz="2000" dirty="0" err="1" smtClean="0"/>
              <a:t>Hopps,”Analysis</a:t>
            </a:r>
            <a:r>
              <a:rPr lang="en-US" altLang="zh-TW" sz="2000" dirty="0" smtClean="0"/>
              <a:t> of an Equal-Cost Multi-Path Algorithm” RFC 2992, Nov. 2000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Unequal Cost Path Load Balancing ,[ http://www.cisco.com/c/en/us/support/docs/ip/enhanced-interior-gateway-routing-protocol-eigrp/13677-19.html#topic1]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“Load Balancing Inbound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Autonomous Systems,” Jan. 2009.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[6]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“Distributed Route Control Schemes to Load Balance Incoming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Networks,” Jan. 2010.</a:t>
            </a: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</a:t>
            </a:r>
            <a:r>
              <a:rPr lang="zh-TW" altLang="en-US" dirty="0" smtClean="0"/>
              <a:t>獻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[7]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H. Long, Y.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F. Tang, “LABERIO: Dynamic load-balanced routing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-enabled networks,” Mar. 2013.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[8]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Rubio-Loyola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Astorga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Lefevre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L, Fischer A, et al. Scalable service deployment on software-defined networks. IEEE Communications Magazine, 2011; 49(12):84-93.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[9]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McKeown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T. Anderson, H,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Balakrishnan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Parulkar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L. Peterson, J. Rexford, ”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Enabling Innovation in Campus Networks” ,Mar. 14, 2008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Speciﬁcation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Version 1.3.0, [https://www.opennetworking.org/images/stories/downloads/sdn-resources/onf-specifications/openflow/openflow-spec-v1.3.0.pdf 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11]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vSwitch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[http://openvswitch.org/]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12]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RYU, [http://osrg.github.io/ryu/]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(Load Balance)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一種經常來解決鏈路負載不平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衡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的方法。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一般常見設備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思科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(Cisco Router)</a:t>
            </a:r>
          </a:p>
          <a:p>
            <a:pPr lvl="2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Ascenlink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負載平衡設備成本過高。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必須對每台路由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器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，逐一登入命令介面 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Command Line Interface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）設定。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提供一個架構讓中小企業公司都適用，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並減少人為出錯的機會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網路管理者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透過應用程式介面（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Application Programmatic Interfaces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）來管理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policy_routingv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500"/>
            <a:ext cx="9144000" cy="2348500"/>
          </a:xfrm>
          <a:prstGeom prst="rect">
            <a:avLst/>
          </a:prstGeom>
        </p:spPr>
      </p:pic>
      <p:pic>
        <p:nvPicPr>
          <p:cNvPr id="7" name="圖片 6" descr="R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699792" cy="4653136"/>
          </a:xfrm>
          <a:prstGeom prst="rect">
            <a:avLst/>
          </a:prstGeom>
        </p:spPr>
      </p:pic>
      <p:pic>
        <p:nvPicPr>
          <p:cNvPr id="6" name="圖片 5" descr="LO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3200"/>
            <a:ext cx="2699792" cy="4654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外送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流量備援容錯機制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冗餘備援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(Redundant Link)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負載平衡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(Load Balance)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策略路由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(Policy Routing)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頻寬聚集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(Bandwidth Aggregation)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" name="圖片 9" descr="bandwidth_aggregationv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9144000" cy="24208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[1][2]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背景知識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EIGRP (Enhanced Interior Gateway Routing Protocol)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等價多路徑路由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(Equal Cost Multipath Routing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ECMP) [2]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不對等路徑度量負載平衡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(Unequal Cost Path Load Balancing) 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 descr="EIGRP_E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25752"/>
            <a:ext cx="8229600" cy="2232248"/>
          </a:xfrm>
          <a:prstGeom prst="rect">
            <a:avLst/>
          </a:prstGeom>
        </p:spPr>
      </p:pic>
      <p:pic>
        <p:nvPicPr>
          <p:cNvPr id="6" name="圖片 5" descr="EIGRP_U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509120"/>
            <a:ext cx="8686800" cy="23488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[3][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pic>
        <p:nvPicPr>
          <p:cNvPr id="7" name="內容版面配置區 6" descr="by_connections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600200"/>
            <a:ext cx="5760639" cy="49251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[5][6]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內容版面配置區 6" descr="by_traffic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6468" y="1600200"/>
            <a:ext cx="69310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[8]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35989</TotalTime>
  <Words>1372</Words>
  <Application>Microsoft Office PowerPoint</Application>
  <PresentationFormat>如螢幕大小 (4:3)</PresentationFormat>
  <Paragraphs>238</Paragraphs>
  <Slides>29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 The Implementation and Analysis of OpenFlow-based Bandwidth Aggregation Routers in Heterogeneous Networks </vt:lpstr>
      <vt:lpstr>研究背景</vt:lpstr>
      <vt:lpstr>研究背景(Cont.)</vt:lpstr>
      <vt:lpstr>研究動機</vt:lpstr>
      <vt:lpstr>背景知識</vt:lpstr>
      <vt:lpstr>背景知識(Cont.)</vt:lpstr>
      <vt:lpstr>相關研究- Distributed Route Control  to Load Balance </vt:lpstr>
      <vt:lpstr>相關研究 -Dynamic load-balanced routing in OpenFlow-enabled networks</vt:lpstr>
      <vt:lpstr>Software Defined Networking  (SDN)</vt:lpstr>
      <vt:lpstr>OpenFlow 網路架構</vt:lpstr>
      <vt:lpstr>網路拓撲架構圖</vt:lpstr>
      <vt:lpstr>系統實作-環境</vt:lpstr>
      <vt:lpstr>系統實作(cont.)-環境</vt:lpstr>
      <vt:lpstr>系統實作(cont.)-環境</vt:lpstr>
      <vt:lpstr>系統實作(cont.)-Load Balance 演算法</vt:lpstr>
      <vt:lpstr>系統實作(cont.)-環境</vt:lpstr>
      <vt:lpstr>系統實作(cont.)-環境</vt:lpstr>
      <vt:lpstr>系統實作(cont.)-環境</vt:lpstr>
      <vt:lpstr>系統實作(cont.)- Flow tables</vt:lpstr>
      <vt:lpstr>系統實作(cont.)-硬體規格</vt:lpstr>
      <vt:lpstr>效能量測</vt:lpstr>
      <vt:lpstr>效能量測(cont.)-實驗架構</vt:lpstr>
      <vt:lpstr>效能量測(cont.)-鏈路使用流量</vt:lpstr>
      <vt:lpstr>效能量測(cont.)-連線時間</vt:lpstr>
      <vt:lpstr>結論</vt:lpstr>
      <vt:lpstr>未來展望</vt:lpstr>
      <vt:lpstr>參考文獻</vt:lpstr>
      <vt:lpstr>參考文獻(Cont.)</vt:lpstr>
      <vt:lpstr>Demonstration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1006</cp:revision>
  <dcterms:created xsi:type="dcterms:W3CDTF">2014-03-29T00:46:19Z</dcterms:created>
  <dcterms:modified xsi:type="dcterms:W3CDTF">2015-01-06T03:55:39Z</dcterms:modified>
</cp:coreProperties>
</file>