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8" r:id="rId3"/>
    <p:sldId id="334" r:id="rId4"/>
    <p:sldId id="337" r:id="rId5"/>
    <p:sldId id="348" r:id="rId6"/>
    <p:sldId id="349" r:id="rId7"/>
    <p:sldId id="330" r:id="rId8"/>
    <p:sldId id="331" r:id="rId9"/>
    <p:sldId id="282" r:id="rId10"/>
    <p:sldId id="283" r:id="rId11"/>
    <p:sldId id="257" r:id="rId12"/>
    <p:sldId id="258" r:id="rId13"/>
    <p:sldId id="303" r:id="rId14"/>
    <p:sldId id="304" r:id="rId15"/>
    <p:sldId id="326" r:id="rId16"/>
    <p:sldId id="305" r:id="rId17"/>
    <p:sldId id="323" r:id="rId18"/>
    <p:sldId id="325" r:id="rId19"/>
    <p:sldId id="272" r:id="rId20"/>
    <p:sldId id="260" r:id="rId21"/>
    <p:sldId id="278" r:id="rId22"/>
    <p:sldId id="290" r:id="rId23"/>
    <p:sldId id="291" r:id="rId24"/>
    <p:sldId id="292" r:id="rId25"/>
    <p:sldId id="265" r:id="rId26"/>
    <p:sldId id="266" r:id="rId27"/>
    <p:sldId id="350" r:id="rId28"/>
    <p:sldId id="351" r:id="rId29"/>
    <p:sldId id="267" r:id="rId30"/>
    <p:sldId id="335" r:id="rId31"/>
    <p:sldId id="344" r:id="rId32"/>
    <p:sldId id="345" r:id="rId33"/>
    <p:sldId id="346" r:id="rId34"/>
    <p:sldId id="347" r:id="rId35"/>
    <p:sldId id="311" r:id="rId36"/>
    <p:sldId id="339" r:id="rId37"/>
    <p:sldId id="341" r:id="rId38"/>
    <p:sldId id="343" r:id="rId39"/>
    <p:sldId id="342" r:id="rId40"/>
    <p:sldId id="333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1856" autoAdjust="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1BBC-D4BA-48D9-BFB2-B328CA072853}" type="datetimeFigureOut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8FB0-F660-4346-8FDF-EC9075C05B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8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現代社會裡到處人人都在使用網路，一但網路變慢，產生人的憤怒</a:t>
            </a:r>
            <a:r>
              <a:rPr lang="en-US" altLang="zh-TW" dirty="0" smtClean="0"/>
              <a:t>….</a:t>
            </a:r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在某一天的下午網路忽然變得好慢，於是系統部門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主管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，大發雷霆。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打電話給網管人員，您們網路怎們管理的，速度怎麼跟烏龜一樣，不是前兩天才多租約了一條 </a:t>
            </a:r>
            <a:r>
              <a:rPr lang="en-US" altLang="zh-TW" dirty="0" smtClean="0"/>
              <a:t>link </a:t>
            </a:r>
            <a:r>
              <a:rPr lang="zh-TW" altLang="en-US" dirty="0" smtClean="0"/>
              <a:t>。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是的，但是具有 </a:t>
            </a:r>
            <a:r>
              <a:rPr lang="en-US" altLang="zh-TW" dirty="0" smtClean="0"/>
              <a:t>router </a:t>
            </a:r>
            <a:r>
              <a:rPr lang="zh-TW" altLang="en-US" dirty="0" smtClean="0"/>
              <a:t>管理人目前正在跟老闆開會中，沒有辦法處理這件事。</a:t>
            </a:r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，那要多久才能解決這件事情呢</a:t>
            </a:r>
            <a:r>
              <a:rPr lang="en-US" altLang="zh-TW" dirty="0" smtClean="0"/>
              <a:t>???</a:t>
            </a:r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很抱歉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目前我沒有權限處理。</a:t>
            </a:r>
          </a:p>
          <a:p>
            <a:r>
              <a:rPr lang="en-US" altLang="zh-TW" dirty="0" smtClean="0"/>
              <a:t>6. </a:t>
            </a:r>
            <a:r>
              <a:rPr lang="zh-TW" altLang="en-US" dirty="0" smtClean="0"/>
              <a:t>到底該怎麼辦，怎麼每次都在開會時候才要打電話來。</a:t>
            </a:r>
            <a:endParaRPr lang="en-US" altLang="zh-TW" dirty="0" smtClean="0"/>
          </a:p>
          <a:p>
            <a:r>
              <a:rPr lang="en-US" altLang="zh-TW" dirty="0" smtClean="0"/>
              <a:t>7. </a:t>
            </a:r>
            <a:r>
              <a:rPr lang="zh-TW" altLang="en-US" dirty="0" smtClean="0"/>
              <a:t>搞不懂，明明</a:t>
            </a:r>
            <a:r>
              <a:rPr lang="en-US" altLang="zh-TW" dirty="0" smtClean="0"/>
              <a:t>WAN2</a:t>
            </a:r>
            <a:r>
              <a:rPr lang="zh-TW" altLang="en-US" dirty="0" smtClean="0"/>
              <a:t>很順暢，流量卻老往</a:t>
            </a:r>
            <a:r>
              <a:rPr lang="en-US" altLang="zh-TW" dirty="0" smtClean="0"/>
              <a:t>WAN1</a:t>
            </a:r>
            <a:r>
              <a:rPr lang="zh-TW" altLang="en-US" dirty="0" smtClean="0"/>
              <a:t>跑</a:t>
            </a:r>
            <a:r>
              <a:rPr lang="en-US" altLang="zh-TW" dirty="0" smtClean="0"/>
              <a:t>??</a:t>
            </a:r>
          </a:p>
          <a:p>
            <a:r>
              <a:rPr lang="en-US" altLang="zh-TW" dirty="0" smtClean="0"/>
              <a:t>8. </a:t>
            </a:r>
            <a:r>
              <a:rPr lang="zh-TW" altLang="en-US" dirty="0" smtClean="0"/>
              <a:t>於是在下班後與朋友去喝一杯和訴苦，他朋友就告訴苦命網管人員別難過，告訴你，你知道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使用它可以讓你在任何地方都能解決很多事情唷</a:t>
            </a:r>
          </a:p>
          <a:p>
            <a:r>
              <a:rPr lang="en-US" altLang="zh-TW" dirty="0" smtClean="0"/>
              <a:t>9. </a:t>
            </a:r>
            <a:r>
              <a:rPr lang="zh-TW" altLang="en-US" dirty="0" smtClean="0"/>
              <a:t>什麼</a:t>
            </a:r>
            <a:r>
              <a:rPr lang="en-US" altLang="zh-TW" dirty="0" smtClean="0"/>
              <a:t>...</a:t>
            </a:r>
            <a:r>
              <a:rPr lang="zh-TW" altLang="en-US" dirty="0" smtClean="0"/>
              <a:t>何時有了新的技術，一定要好好學會，於是苦命網管人員就日夜研究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OpenFlow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技術</a:t>
            </a:r>
          </a:p>
          <a:p>
            <a:r>
              <a:rPr lang="en-US" altLang="zh-TW" dirty="0" smtClean="0"/>
              <a:t>10. </a:t>
            </a:r>
            <a:r>
              <a:rPr lang="zh-TW" altLang="en-US" dirty="0" smtClean="0"/>
              <a:t>終於最後成功學會了，一直想追求的技術</a:t>
            </a:r>
          </a:p>
          <a:p>
            <a:r>
              <a:rPr lang="en-US" altLang="zh-TW" dirty="0" smtClean="0"/>
              <a:t>11. </a:t>
            </a:r>
            <a:r>
              <a:rPr lang="zh-TW" altLang="en-US" dirty="0" smtClean="0"/>
              <a:t>在過去網路環境，苦命網管人員需要不停的設定，</a:t>
            </a:r>
            <a:endParaRPr lang="en-US" altLang="zh-TW" dirty="0" smtClean="0"/>
          </a:p>
          <a:p>
            <a:r>
              <a:rPr lang="en-US" altLang="zh-TW" dirty="0" smtClean="0"/>
              <a:t>12. 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技術網路拓撲環境就改變了，想讓流量往東走，流量就不會往西走</a:t>
            </a:r>
          </a:p>
          <a:p>
            <a:r>
              <a:rPr lang="en-US" altLang="zh-TW" dirty="0" smtClean="0"/>
              <a:t>13. </a:t>
            </a:r>
            <a:r>
              <a:rPr lang="zh-TW" altLang="en-US" dirty="0" smtClean="0"/>
              <a:t>於是開會去</a:t>
            </a:r>
            <a:r>
              <a:rPr lang="en-US" altLang="zh-TW" dirty="0" smtClean="0"/>
              <a:t>...</a:t>
            </a:r>
          </a:p>
          <a:p>
            <a:r>
              <a:rPr lang="en-US" altLang="zh-TW" dirty="0" smtClean="0"/>
              <a:t>14. YA!</a:t>
            </a:r>
            <a:r>
              <a:rPr lang="zh-TW" altLang="en-US" dirty="0" smtClean="0"/>
              <a:t>有了 </a:t>
            </a:r>
            <a:r>
              <a:rPr lang="en-US" altLang="zh-TW" dirty="0" err="1" smtClean="0"/>
              <a:t>OpenFlow</a:t>
            </a:r>
            <a:r>
              <a:rPr lang="zh-TW" altLang="en-US" dirty="0" smtClean="0"/>
              <a:t> 技術就算在任何地方都能解決問題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開心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993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FB0-F660-4346-8FDF-EC9075C05BB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F24E-16A4-4635-85B7-A59BE03F532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2CB8-A907-45D9-95A2-961EC1876D36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56EB-ED96-4733-BE81-599578F8AFE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FAAD-0ED0-4F46-93F2-513F80EB1B13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EE23-73A1-4B62-8A52-2313912882D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ABA-528C-42C4-8EE4-AB5C14AD6854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B94F-7B83-4D17-92AB-C1782C80BF0C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8212-9532-49C7-80BC-8A7E385F726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88E8-5CBD-419E-89DB-511DC427FE0B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90B-6AB6-4A80-A99B-AEB0015B6D2E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5C30-7DAC-40D9-8158-198D83BB7FA2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C335-C9AA-4013-B17B-3F6E2F9898FA}" type="datetime1">
              <a:rPr lang="zh-TW" altLang="en-US" smtClean="0"/>
              <a:pPr/>
              <a:t>2015/1/6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Implementation and Analysis of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-based Bandwidth Aggregation Routers in Heterogeneous Networks 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學生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賴意姍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指導老師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吳坤熹 老師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836712"/>
            <a:ext cx="54986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異質網路中基於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3200" dirty="0" smtClean="0"/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頻寬聚集路由器實作與分析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[9][10]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52728" cy="45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網路拓撲架構圖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0" y="6488668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11][12]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內容版面配置區 12" descr="架構v1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124744"/>
            <a:ext cx="5689607" cy="5733256"/>
          </a:xfrm>
        </p:spPr>
      </p:pic>
      <p:pic>
        <p:nvPicPr>
          <p:cNvPr id="14" name="圖片 13" descr="架構v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8536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124744"/>
            <a:ext cx="4447451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00:1E:90:18:04:CC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Controller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87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(cont.)-Load Balance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7" name="內容版面配置區 6" descr="load_balancev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5572790" cy="54026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dst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124744"/>
            <a:ext cx="4447451" cy="3921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303520"/>
          <a:ext cx="9144000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172.16.1.2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01:1A:92:02:34:95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00:05:5D:0B:44:31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Client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→R1(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Switch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4447451" cy="4165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環境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5029200"/>
          <a:ext cx="9144000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9837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IP 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dst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192.168.2.2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00:22:B0:03:D0:4B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cs typeface="Times New Roman" pitchFamily="18" charset="0"/>
                        </a:rPr>
                        <a:t>163.22.21.84</a:t>
                      </a:r>
                      <a:endParaRPr lang="en-US" altLang="zh-TW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00:D0:41:CB:7B:E9</a:t>
                      </a:r>
                      <a:endParaRPr lang="en-US" altLang="zh-TW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OpenFlow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Switch)→SAPIDO(Chunghwa)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內容版面配置區 6" descr="流程v8-6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124744"/>
            <a:ext cx="4447451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 Flow tables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39552" y="1556792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Flow tables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1988840"/>
          <a:ext cx="7704856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2304256"/>
                <a:gridCol w="4608512"/>
              </a:tblGrid>
              <a:tr h="32932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288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eth_type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=0x0800,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ipv4_src=172.16.1.2,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ip_proto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=6,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=44581,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=3261,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=00:22:B0:03:D0:4B,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eth_dst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=00:d0:41:cb:7b:e9,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ipv4_src=192.168.2.2,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tcp_src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=43103,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 Output:3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pic>
        <p:nvPicPr>
          <p:cNvPr id="6" name="內容版面配置區 5" descr="oral-研究背景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268760"/>
            <a:ext cx="6737913" cy="547260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硬體規格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3.6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 x64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OpenvSwitch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1.11.0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SAPIDO 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10/100 Mbps(MB-1112)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Ver2.0.28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Switch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HP 1410-24G Switch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指標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鏈路使用狀況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(MRTG)</a:t>
            </a:r>
          </a:p>
          <a:p>
            <a:pPr lvl="1"/>
            <a:r>
              <a:rPr lang="zh-TW" altLang="en-US" dirty="0" smtClean="0"/>
              <a:t>連線所需時間</a:t>
            </a:r>
            <a:r>
              <a:rPr lang="en-US" altLang="zh-TW" dirty="0" smtClean="0"/>
              <a:t>(SSH)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效能實驗架構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962400"/>
            <a:ext cx="9067800" cy="2895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實驗架構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Server : FreeBSD 9.0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Ryu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Controller) 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Switch):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CentOS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6.5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Two SAPIDO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鏈路使用流量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6" descr="20150105-MRTG_traffic-2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229600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效能量測</a:t>
            </a:r>
            <a:r>
              <a:rPr lang="en-US" altLang="zh-TW" dirty="0" smtClean="0"/>
              <a:t>(cont.)-</a:t>
            </a:r>
            <a:r>
              <a:rPr lang="zh-TW" altLang="en-US" dirty="0" smtClean="0"/>
              <a:t>連線時間</a:t>
            </a:r>
            <a:endParaRPr lang="zh-TW" altLang="en-US" dirty="0"/>
          </a:p>
        </p:txBody>
      </p:sp>
      <p:pic>
        <p:nvPicPr>
          <p:cNvPr id="5" name="內容版面配置區 4" descr="20150104_ssh_ti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8229600" cy="453650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/>
              <a:t>實作出一個具有動態路由負載平衡功能，提供在中小企業都能使用的網路環境下。</a:t>
            </a:r>
            <a:endParaRPr lang="en-US" altLang="zh-TW" dirty="0" smtClean="0"/>
          </a:p>
          <a:p>
            <a:r>
              <a:rPr lang="zh-TW" altLang="en-US" dirty="0" smtClean="0"/>
              <a:t>優點：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低成本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可彈性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and R2</a:t>
            </a:r>
            <a:r>
              <a:rPr lang="zh-TW" altLang="en-US" dirty="0" smtClean="0"/>
              <a:t> 中間多加一條鏈路，如果判斷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路由器對外鏈路超過一定流量時，可將部分封包導向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R2</a:t>
            </a:r>
            <a:r>
              <a:rPr lang="en-US" altLang="zh-TW" dirty="0" smtClean="0"/>
              <a:t> </a:t>
            </a:r>
            <a:r>
              <a:rPr lang="zh-TW" altLang="en-US" dirty="0" smtClean="0"/>
              <a:t>路由器，繼續運作。 </a:t>
            </a:r>
            <a:endParaRPr lang="en-US" altLang="zh-TW" dirty="0" smtClean="0"/>
          </a:p>
          <a:p>
            <a:r>
              <a:rPr lang="zh-TW" altLang="en-US" dirty="0" smtClean="0"/>
              <a:t>新增多個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Controller </a:t>
            </a:r>
            <a:r>
              <a:rPr lang="zh-TW" altLang="en-US" dirty="0" smtClean="0"/>
              <a:t>來處理，避免機器當機。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[1] Internet Draft, J.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Abley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B. Black, and V. Gill,” Goals for IPv6 Site-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Architectures”, June 13, 2003.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zh-TW" altLang="zh-TW" sz="2000" dirty="0" smtClean="0"/>
              <a:t>楊</a:t>
            </a:r>
            <a:r>
              <a:rPr lang="zh-TW" altLang="zh-TW" sz="2000" dirty="0" smtClean="0"/>
              <a:t>憲其，</a:t>
            </a:r>
            <a:r>
              <a:rPr lang="en-US" altLang="zh-TW" sz="2000" dirty="0" smtClean="0"/>
              <a:t>2002</a:t>
            </a:r>
            <a:r>
              <a:rPr lang="zh-TW" altLang="zh-TW" sz="2000" dirty="0" smtClean="0"/>
              <a:t>，「在</a:t>
            </a:r>
            <a:r>
              <a:rPr lang="en-US" altLang="zh-TW" sz="2000" dirty="0" smtClean="0"/>
              <a:t> IPv6 </a:t>
            </a:r>
            <a:r>
              <a:rPr lang="zh-TW" altLang="zh-TW" sz="2000" dirty="0" smtClean="0"/>
              <a:t>環境下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Multihoming</a:t>
            </a:r>
            <a:r>
              <a:rPr lang="en-US" altLang="zh-TW" sz="2000" dirty="0" smtClean="0"/>
              <a:t> </a:t>
            </a:r>
            <a:r>
              <a:rPr lang="zh-TW" altLang="zh-TW" sz="2000" dirty="0" smtClean="0"/>
              <a:t>設計之研究」，國立中正大學資訊工程研究所，碩士論文</a:t>
            </a:r>
            <a:r>
              <a:rPr lang="zh-TW" altLang="zh-TW" sz="2000" dirty="0" smtClean="0"/>
              <a:t>。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C. </a:t>
            </a:r>
            <a:r>
              <a:rPr lang="en-US" altLang="zh-TW" sz="2000" dirty="0" err="1" smtClean="0"/>
              <a:t>Hopps,”Analysis</a:t>
            </a:r>
            <a:r>
              <a:rPr lang="en-US" altLang="zh-TW" sz="2000" dirty="0" smtClean="0"/>
              <a:t> of an Equal-Cost Multi-Path Algorithm” RFC 2992, Nov. 2000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Unequal Cost Path Load Balancing ,[ http://www.cisco.com/c/en/us/support/docs/ip/enhanced-interior-gateway-routing-protocol-eigrp/13677-19.html#topic1]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“Load Balancing Inbound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Autonomous Systems,” Jan. 2009.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[6]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A.S.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Sairam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Barua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“Distributed Route Control Schemes to Load Balance Incoming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Trafﬁc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Multihomed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Stub Networks,” Jan. 2010.</a:t>
            </a: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參考文</a:t>
            </a:r>
            <a:r>
              <a:rPr lang="zh-TW" altLang="en-US" dirty="0" smtClean="0"/>
              <a:t>獻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[7]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H. Long, Y.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F. Tang, “LABERIO: Dynamic load-balanced routing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-enabled networks,” Mar. 2013.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[8]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Rubio-Loyola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Astorga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Lefevre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L, Fischer A, et al. Scalable service deployment on software-defined networks. IEEE Communications Magazine, 2011; 49(12):84-93.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[9]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McKeown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T. Anderson, H,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Balakrishnan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Parulkar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L. Peterson, J. Rexford, ”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Enabling Innovation in Campus Networks” ,Mar. 14, 2008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Switch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Speciﬁcation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Version 1.3.0, [https://www.opennetworking.org/images/stories/downloads/sdn-resources/onf-specifications/openflow/openflow-spec-v1.3.0.pdf ]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11]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vSwitch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[http://openvswitch.org/]</a:t>
            </a:r>
          </a:p>
          <a:p>
            <a:pPr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12]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RYU, [http://osrg.github.io/ryu/]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Demonstration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(Load Balance)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一種經常來解決鏈路負載不平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衡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的方法。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一般常見設備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思科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(Cisco Router)</a:t>
            </a:r>
          </a:p>
          <a:p>
            <a:pPr lvl="2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Ascenlink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負載平衡設備價格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75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3686200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產品名稱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功能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價格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Ascenlink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702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固定（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輪流（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Round Robin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下載流量（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By Downstream Traffic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上載流量（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By Upstream Traffic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最佳路徑（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By Optimum Route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2811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無線服務（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Wireless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安全防禦（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Security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語音服務（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Voice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視訊服務（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Video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Cisco </a:t>
                      </a:r>
                      <a:r>
                        <a:rPr 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2901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IOS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升級（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）後改為增強型內部閘道路由協定（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Enhanced Interior Gateway Routing Protocol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EIGRP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應用服務（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Application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連接（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WAN Connectivity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安全防禦（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Security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Round Robin and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貪婪演算法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reducing up to 13% transmission time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核心層（</a:t>
            </a:r>
            <a:r>
              <a:rPr lang="en-US" dirty="0" smtClean="0"/>
              <a:t>core layer</a:t>
            </a:r>
            <a:r>
              <a:rPr lang="zh-TW" altLang="en-US" dirty="0" smtClean="0"/>
              <a:t>）：以階層式設計，負責所有分佈層設備發送的流量，能夠快速轉送封包至目的端。</a:t>
            </a:r>
            <a:endParaRPr lang="en-US" altLang="zh-TW" dirty="0" smtClean="0"/>
          </a:p>
          <a:p>
            <a:r>
              <a:rPr lang="zh-TW" altLang="en-US" dirty="0" smtClean="0"/>
              <a:t>分佈層 （</a:t>
            </a:r>
            <a:r>
              <a:rPr lang="en-US" dirty="0" smtClean="0"/>
              <a:t>distribution layer</a:t>
            </a:r>
            <a:r>
              <a:rPr lang="zh-TW" altLang="en-US" dirty="0" smtClean="0"/>
              <a:t>）：負責存取層發送的封包，再將封包傳輸到核心層，最後發送到目的端。</a:t>
            </a:r>
            <a:endParaRPr lang="en-US" altLang="zh-TW" dirty="0" smtClean="0"/>
          </a:p>
          <a:p>
            <a:r>
              <a:rPr lang="zh-TW" altLang="en-US" dirty="0" smtClean="0"/>
              <a:t>存取層（</a:t>
            </a:r>
            <a:r>
              <a:rPr lang="en-US" dirty="0" smtClean="0"/>
              <a:t>access layer</a:t>
            </a:r>
            <a:r>
              <a:rPr lang="zh-TW" altLang="en-US" dirty="0" smtClean="0"/>
              <a:t>）：負責連接終端設備，如：電腦、印表機。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常見的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zh-TW" dirty="0" smtClean="0"/>
              <a:t>訊息表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Controller-to-Switch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Features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一開始與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Switch 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建立連線時，會交換如支援版本、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Spanning Tree protocol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STP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）啟用、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Table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內容等資訊。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Modify-State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此訊息主要功能就是讓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能夠新增、修改或刪除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Table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內的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Entries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Packet-out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將封包藉由此訊息轉送至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，並且讓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依照訊息內的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欄位處理封包的去向。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常見的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</a:t>
            </a:r>
            <a:r>
              <a:rPr lang="zh-TW" altLang="zh-TW" dirty="0" smtClean="0"/>
              <a:t>訊息表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67544" y="1124839"/>
          <a:ext cx="8229600" cy="586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Asynchronous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Packet-in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會將收到的封包包上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的標頭，並轉送給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。此封包只有在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Action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欄位被設定成轉送封包給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或是封包比對 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 Entry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時沒有成功比對到才會產生。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Symmetric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Hello</a:t>
                      </a:r>
                      <a:endParaRPr lang="zh-TW" sz="16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當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Switch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被設定要連線的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資訊但還沒有與之建立連線時，隔一段時間就送出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Hello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訊息給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，此訊息為建立連線的觸發訊息，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 Controller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收到此訊息後才會開始發出 </a:t>
                      </a: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Feature </a:t>
                      </a:r>
                      <a:r>
                        <a:rPr lang="zh-TW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Echo/Reply</a:t>
                      </a:r>
                      <a:endParaRPr lang="zh-TW" sz="16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此訊息會讓 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en-US" sz="16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16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在固定時間內彼此交換訊息，以確定雙方的連線仍然有</a:t>
                      </a:r>
                      <a:r>
                        <a:rPr lang="zh-TW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效</a:t>
                      </a:r>
                      <a:r>
                        <a:rPr lang="zh-TW" altLang="en-US" sz="16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系統實作</a:t>
            </a:r>
            <a:r>
              <a:rPr lang="en-US" altLang="zh-TW" dirty="0" smtClean="0"/>
              <a:t>-</a:t>
            </a:r>
            <a:r>
              <a:rPr lang="zh-TW" altLang="zh-TW" dirty="0" smtClean="0"/>
              <a:t>使用的訊息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x-none" altLang="zh-TW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Controller-to-switch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PortStatsRequest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port stats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FlowStatsRequest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flow stats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詢問此訊息轉送至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Asynchronous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PortStatsReply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port statistics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訊息回應轉至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FlowStatsReply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Switch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將各自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flow statistics 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訊息回應轉至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OpenFlow</a:t>
                      </a: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Controller</a:t>
                      </a: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Table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cookie</a:t>
            </a: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Controller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所設定儲存的資料，在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的更新或者刪除的時所需要使用的資料都會放在這邊，當做過濾器使用，而且不可以作為封包處理的參數。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duration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持續時間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哪一個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n_packets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封包數量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n_bytes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封包大小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hard_timeout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的有效期限，以秒為單位。跟 </a:t>
            </a:r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idle_timeout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不同的地方是，</a:t>
            </a:r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hard_timeout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在超過時限後並不會重新歸零計算。也就是說跟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與有沒有被參照無關，只要超過指定的時間就會被刪除。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idle_age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的有效期限，以秒為單位。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如果未被參照而且超過了指定的時間之後，該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將會被刪除。如果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有被參照，則超過時間之後會重新歸零計算。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Table(Cont.)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priority</a:t>
            </a: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Flow Entry 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的優先權。數值越大表示權限越高。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nw_src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來源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IP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tp_src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sources port</a:t>
            </a:r>
          </a:p>
          <a:p>
            <a:r>
              <a:rPr lang="en-US" altLang="zh-TW" sz="1600" dirty="0" err="1" smtClean="0">
                <a:latin typeface="Times New Roman" pitchFamily="18" charset="0"/>
                <a:cs typeface="Times New Roman" pitchFamily="18" charset="0"/>
              </a:rPr>
              <a:t>tp_dst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TCP destination port</a:t>
            </a:r>
          </a:p>
          <a:p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pPr lvl="1"/>
            <a:r>
              <a:rPr lang="zh-TW" altLang="en-US" sz="1600" dirty="0" smtClean="0">
                <a:latin typeface="Times New Roman" pitchFamily="18" charset="0"/>
                <a:cs typeface="Times New Roman" pitchFamily="18" charset="0"/>
              </a:rPr>
              <a:t>將被修改規則的地方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zh-TW" altLang="en-US" dirty="0" smtClean="0"/>
              <a:t> </a:t>
            </a:r>
            <a:r>
              <a:rPr lang="en-US" altLang="zh-TW" dirty="0" smtClean="0"/>
              <a:t>packet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傳統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3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4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總共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3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Layer 4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OpenFlow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總共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bytes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real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程序整個運作時間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user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運作在用戶的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sys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SSH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運作在核心的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時間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研究動機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負載平衡設備成本過高。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必須對每台路由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器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，逐一登入命令介面 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Command Line Interface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CLI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）設定。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提供一個架構讓中小企業公司都適用，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並減少人為出錯的機會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網路管理者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可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透過應用程式介面（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Application Programmatic Interfaces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）來管理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1122-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r>
              <a:rPr lang="en-US" altLang="zh-TW" dirty="0" smtClean="0"/>
              <a:t>(cont.)- Storyboard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0" y="2708920"/>
            <a:ext cx="914400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4653136"/>
            <a:ext cx="9144000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563888" y="1124744"/>
            <a:ext cx="0" cy="5733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444208" y="1124744"/>
            <a:ext cx="0" cy="5733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347864" y="2564904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347864" y="4509120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347864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228184" y="249289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228184" y="4437112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28184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8927976" y="249289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8927976" y="4437112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8927976" y="6641976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policy_routingv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500"/>
            <a:ext cx="9144000" cy="2348500"/>
          </a:xfrm>
          <a:prstGeom prst="rect">
            <a:avLst/>
          </a:prstGeom>
        </p:spPr>
      </p:pic>
      <p:pic>
        <p:nvPicPr>
          <p:cNvPr id="7" name="圖片 6" descr="R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204864"/>
            <a:ext cx="2699792" cy="4653136"/>
          </a:xfrm>
          <a:prstGeom prst="rect">
            <a:avLst/>
          </a:prstGeom>
        </p:spPr>
      </p:pic>
      <p:pic>
        <p:nvPicPr>
          <p:cNvPr id="6" name="圖片 5" descr="LO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203200"/>
            <a:ext cx="2699792" cy="4654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外送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流量備援容錯機制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Multihoming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冗餘備援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(Redundant Link)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負載平衡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(Load Balance)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策略路由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(Policy Routing)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頻寬聚集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(Bandwidth Aggregation)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" name="圖片 9" descr="bandwidth_aggregationv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49080"/>
            <a:ext cx="9144000" cy="24208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[1][2]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背景知識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EIGRP (Enhanced Interior Gateway Routing Protocol)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等價多路徑路由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(Equal Cost Multipath Routing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ECMP) [2]</a:t>
            </a:r>
          </a:p>
          <a:p>
            <a:pPr lvl="1"/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不對等路徑度量負載平衡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(Unequal Cost Path Load Balancing) [3]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 descr="EIGRP_E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25752"/>
            <a:ext cx="8229600" cy="2232248"/>
          </a:xfrm>
          <a:prstGeom prst="rect">
            <a:avLst/>
          </a:prstGeom>
        </p:spPr>
      </p:pic>
      <p:pic>
        <p:nvPicPr>
          <p:cNvPr id="6" name="圖片 5" descr="EIGRP_U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509120"/>
            <a:ext cx="8686800" cy="23488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參考文獻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[3][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</a:t>
            </a:r>
            <a:r>
              <a:rPr lang="en-US" altLang="zh-TW" dirty="0" smtClean="0"/>
              <a:t>- Distributed Route Control  to Load Balance </a:t>
            </a:r>
            <a:endParaRPr lang="zh-TW" altLang="en-US" dirty="0"/>
          </a:p>
        </p:txBody>
      </p:sp>
      <p:pic>
        <p:nvPicPr>
          <p:cNvPr id="7" name="內容版面配置區 6" descr="by_connections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600200"/>
            <a:ext cx="5760639" cy="49251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[5][6]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相關研究 </a:t>
            </a:r>
            <a:r>
              <a:rPr lang="en-US" altLang="zh-TW" dirty="0" smtClean="0"/>
              <a:t>-Dynamic load-balanced routing in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-enabled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[7]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內容版面配置區 6" descr="by_traffic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6468" y="1600200"/>
            <a:ext cx="69310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Software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Networking  (SDN)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考文獻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[8]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772816"/>
            <a:ext cx="700065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36216</TotalTime>
  <Words>2762</Words>
  <Application>Microsoft Office PowerPoint</Application>
  <PresentationFormat>如螢幕大小 (4:3)</PresentationFormat>
  <Paragraphs>377</Paragraphs>
  <Slides>40</Slides>
  <Notes>30</Notes>
  <HiddenSlides>11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 The Implementation and Analysis of OpenFlow-based Bandwidth Aggregation Routers in Heterogeneous Networks </vt:lpstr>
      <vt:lpstr>研究背景</vt:lpstr>
      <vt:lpstr>研究背景(Cont.)</vt:lpstr>
      <vt:lpstr>研究動機</vt:lpstr>
      <vt:lpstr>背景知識</vt:lpstr>
      <vt:lpstr>背景知識(Cont.)</vt:lpstr>
      <vt:lpstr>相關研究- Distributed Route Control  to Load Balance </vt:lpstr>
      <vt:lpstr>相關研究 -Dynamic load-balanced routing in OpenFlow-enabled networks</vt:lpstr>
      <vt:lpstr>Software Defined Networking  (SDN)</vt:lpstr>
      <vt:lpstr>OpenFlow 網路架構</vt:lpstr>
      <vt:lpstr>網路拓撲架構圖</vt:lpstr>
      <vt:lpstr>系統實作-環境</vt:lpstr>
      <vt:lpstr>系統實作(cont.)-環境</vt:lpstr>
      <vt:lpstr>系統實作(cont.)-環境</vt:lpstr>
      <vt:lpstr>系統實作(cont.)-Load Balance 演算法</vt:lpstr>
      <vt:lpstr>系統實作(cont.)-環境</vt:lpstr>
      <vt:lpstr>系統實作(cont.)-環境</vt:lpstr>
      <vt:lpstr>系統實作(cont.)-環境</vt:lpstr>
      <vt:lpstr>系統實作(cont.)- Flow tables</vt:lpstr>
      <vt:lpstr>系統實作(cont.)-硬體規格</vt:lpstr>
      <vt:lpstr>效能量測</vt:lpstr>
      <vt:lpstr>效能量測(cont.)-實驗架構</vt:lpstr>
      <vt:lpstr>效能量測(cont.)-鏈路使用流量</vt:lpstr>
      <vt:lpstr>效能量測(cont.)-連線時間</vt:lpstr>
      <vt:lpstr>結論</vt:lpstr>
      <vt:lpstr>未來展望</vt:lpstr>
      <vt:lpstr>參考文獻</vt:lpstr>
      <vt:lpstr>參考文獻(Cont.)</vt:lpstr>
      <vt:lpstr>Demonstration</vt:lpstr>
      <vt:lpstr>負載平衡設備價格</vt:lpstr>
      <vt:lpstr>相關研究 -Dynamic load-balanced routing in OpenFlow-enabled networks</vt:lpstr>
      <vt:lpstr>相關研究 -Dynamic load-balanced routing in OpenFlow-enabled networks</vt:lpstr>
      <vt:lpstr>常見的OpenFlow 訊息表</vt:lpstr>
      <vt:lpstr>常見的OpenFlow 訊息表(Cont.)</vt:lpstr>
      <vt:lpstr>系統實作-使用的訊息</vt:lpstr>
      <vt:lpstr>Flow Table</vt:lpstr>
      <vt:lpstr>Flow Table(Cont.)</vt:lpstr>
      <vt:lpstr>OpenFlow packet size</vt:lpstr>
      <vt:lpstr>SSH</vt:lpstr>
      <vt:lpstr>研究背景(cont.)- Storyboard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sandra</dc:creator>
  <cp:lastModifiedBy>sandra</cp:lastModifiedBy>
  <cp:revision>1012</cp:revision>
  <dcterms:created xsi:type="dcterms:W3CDTF">2014-03-29T00:46:19Z</dcterms:created>
  <dcterms:modified xsi:type="dcterms:W3CDTF">2015-01-06T03:35:23Z</dcterms:modified>
</cp:coreProperties>
</file>