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8" r:id="rId3"/>
    <p:sldId id="334" r:id="rId4"/>
    <p:sldId id="263" r:id="rId5"/>
    <p:sldId id="332" r:id="rId6"/>
    <p:sldId id="330" r:id="rId7"/>
    <p:sldId id="331" r:id="rId8"/>
    <p:sldId id="282" r:id="rId9"/>
    <p:sldId id="283" r:id="rId10"/>
    <p:sldId id="257" r:id="rId11"/>
    <p:sldId id="258" r:id="rId12"/>
    <p:sldId id="303" r:id="rId13"/>
    <p:sldId id="326" r:id="rId14"/>
    <p:sldId id="304" r:id="rId15"/>
    <p:sldId id="305" r:id="rId16"/>
    <p:sldId id="323" r:id="rId17"/>
    <p:sldId id="325" r:id="rId18"/>
    <p:sldId id="272" r:id="rId19"/>
    <p:sldId id="260" r:id="rId20"/>
    <p:sldId id="278" r:id="rId21"/>
    <p:sldId id="290" r:id="rId22"/>
    <p:sldId id="291" r:id="rId23"/>
    <p:sldId id="292" r:id="rId24"/>
    <p:sldId id="265" r:id="rId25"/>
    <p:sldId id="266" r:id="rId26"/>
    <p:sldId id="329" r:id="rId27"/>
    <p:sldId id="267" r:id="rId28"/>
    <p:sldId id="311" r:id="rId29"/>
    <p:sldId id="318" r:id="rId30"/>
    <p:sldId id="320" r:id="rId31"/>
    <p:sldId id="333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3005" autoAdjust="0"/>
  </p:normalViewPr>
  <p:slideViewPr>
    <p:cSldViewPr>
      <p:cViewPr varScale="1">
        <p:scale>
          <a:sx n="89" d="100"/>
          <a:sy n="8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PC1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傳送檔案給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server(163.22.21.84)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ovs0(eth1)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收到封包，如果沒有比對到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就使用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-Controller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判斷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R1(eth0 and eth2)link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目前使用流量選擇最低的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rule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將封包傳送到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SAPIDO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首先一開始啟動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，再來讓兩台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建立連線，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當如果底下使用者需要對外存取資料時，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如果來源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位址是內部網路，然而目地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位址不是，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來處理，等待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，如果是從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進來的封包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PC1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傳送檔案給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server(163.22.21.84)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ovs0(eth1)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收到封包，如果沒有比對到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就使用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-Controller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判斷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R1(eth0 and eth2)link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目前使用流量選擇最低的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rule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將封包傳送到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SAPIDO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首先一開始啟動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，再來讓兩台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建立連線，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當如果底下使用者需要對外存取資料時，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如果來源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位址是內部網路，然而目地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位址不是，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來處理，等待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，如果是從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進來的封包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現代的社會中到處都在使用網路，如學校、公司、家庭、走在路上的人，變成了人生命中不可或缺的一部分。</a:t>
            </a:r>
            <a:endParaRPr lang="en-US" altLang="zh-TW" dirty="0" smtClean="0"/>
          </a:p>
          <a:p>
            <a:r>
              <a:rPr lang="zh-TW" altLang="en-US" dirty="0" smtClean="0"/>
              <a:t>但是在這樣的情況下，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網路頻寬需求量逐漸增加，已經不再使用單一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ADSL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鏈路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而是會使用多條鏈路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ADSL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來建構高頻寬網路給客戶端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(Client)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提供一個中小企業都能自動化使用負載平衡，無需讓網路管理者來手動調整，減少額外的成本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例如：人力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現代社會裡到處人人都在使用網路，一但網路變慢，產生人的憤怒</a:t>
            </a:r>
            <a:r>
              <a:rPr lang="en-US" altLang="zh-TW" dirty="0" smtClean="0"/>
              <a:t>….</a:t>
            </a:r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在某一天的下午網路忽然變得好慢，於是系統部門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主管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，大發雷霆。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打電話給網管人員，您們網路怎們管理的，速度怎麼跟烏龜一樣，不是前兩天才多租約了一條 </a:t>
            </a:r>
            <a:r>
              <a:rPr lang="en-US" altLang="zh-TW" dirty="0" smtClean="0"/>
              <a:t>link 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是的，但是具有 </a:t>
            </a:r>
            <a:r>
              <a:rPr lang="en-US" altLang="zh-TW" dirty="0" smtClean="0"/>
              <a:t>router </a:t>
            </a:r>
            <a:r>
              <a:rPr lang="zh-TW" altLang="en-US" dirty="0" smtClean="0"/>
              <a:t>管理人目前正在跟老闆開會中，沒有辦法處理這件事。</a:t>
            </a:r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，那要多久才能解決這件事情呢</a:t>
            </a:r>
            <a:r>
              <a:rPr lang="en-US" altLang="zh-TW" dirty="0" smtClean="0"/>
              <a:t>???</a:t>
            </a:r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很抱歉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目前我沒有權限處理。</a:t>
            </a:r>
          </a:p>
          <a:p>
            <a:r>
              <a:rPr lang="en-US" altLang="zh-TW" dirty="0" smtClean="0"/>
              <a:t>6. </a:t>
            </a:r>
            <a:r>
              <a:rPr lang="zh-TW" altLang="en-US" dirty="0" smtClean="0"/>
              <a:t>到底該怎麼辦，怎麼每次都在開會時候才要打電話來。</a:t>
            </a:r>
            <a:endParaRPr lang="en-US" altLang="zh-TW" dirty="0" smtClean="0"/>
          </a:p>
          <a:p>
            <a:r>
              <a:rPr lang="en-US" altLang="zh-TW" dirty="0" smtClean="0"/>
              <a:t>7. </a:t>
            </a:r>
            <a:r>
              <a:rPr lang="zh-TW" altLang="en-US" dirty="0" smtClean="0"/>
              <a:t>搞不懂，明明</a:t>
            </a:r>
            <a:r>
              <a:rPr lang="en-US" altLang="zh-TW" dirty="0" smtClean="0"/>
              <a:t>WAN2</a:t>
            </a:r>
            <a:r>
              <a:rPr lang="zh-TW" altLang="en-US" dirty="0" smtClean="0"/>
              <a:t>很順暢，流量卻老往</a:t>
            </a:r>
            <a:r>
              <a:rPr lang="en-US" altLang="zh-TW" dirty="0" smtClean="0"/>
              <a:t>WAN1</a:t>
            </a:r>
            <a:r>
              <a:rPr lang="zh-TW" altLang="en-US" dirty="0" smtClean="0"/>
              <a:t>跑</a:t>
            </a:r>
            <a:r>
              <a:rPr lang="en-US" altLang="zh-TW" dirty="0" smtClean="0"/>
              <a:t>??</a:t>
            </a:r>
          </a:p>
          <a:p>
            <a:r>
              <a:rPr lang="en-US" altLang="zh-TW" dirty="0" smtClean="0"/>
              <a:t>8. </a:t>
            </a:r>
            <a:r>
              <a:rPr lang="zh-TW" altLang="en-US" dirty="0" smtClean="0"/>
              <a:t>於是在下班後與朋友去喝一杯和訴苦，他朋友就告訴苦命網管人員別難過，告訴你，你知道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使用它可以讓你在任何地方都能解決很多事情唷</a:t>
            </a:r>
          </a:p>
          <a:p>
            <a:r>
              <a:rPr lang="en-US" altLang="zh-TW" dirty="0" smtClean="0"/>
              <a:t>9.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何時有了新的技術，一定要好好學會，於是苦命網管人員就日夜研究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OpenFlow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技術</a:t>
            </a:r>
          </a:p>
          <a:p>
            <a:r>
              <a:rPr lang="en-US" altLang="zh-TW" dirty="0" smtClean="0"/>
              <a:t>10. </a:t>
            </a:r>
            <a:r>
              <a:rPr lang="zh-TW" altLang="en-US" dirty="0" smtClean="0"/>
              <a:t>終於最後成功學會了，一直想追求的技術</a:t>
            </a:r>
          </a:p>
          <a:p>
            <a:r>
              <a:rPr lang="en-US" altLang="zh-TW" dirty="0" smtClean="0"/>
              <a:t>11. </a:t>
            </a:r>
            <a:r>
              <a:rPr lang="zh-TW" altLang="en-US" dirty="0" smtClean="0"/>
              <a:t>在過去網路環境，苦命網管人員需要不停的設定，</a:t>
            </a:r>
            <a:endParaRPr lang="en-US" altLang="zh-TW" dirty="0" smtClean="0"/>
          </a:p>
          <a:p>
            <a:r>
              <a:rPr lang="en-US" altLang="zh-TW" dirty="0" smtClean="0"/>
              <a:t>12. 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技術網路拓撲環境就改變了，想讓流量往東走，流量就不會往西走</a:t>
            </a:r>
          </a:p>
          <a:p>
            <a:r>
              <a:rPr lang="en-US" altLang="zh-TW" dirty="0" smtClean="0"/>
              <a:t>13. </a:t>
            </a:r>
            <a:r>
              <a:rPr lang="zh-TW" altLang="en-US" dirty="0" smtClean="0"/>
              <a:t>於是開會去</a:t>
            </a:r>
            <a:r>
              <a:rPr lang="en-US" altLang="zh-TW" dirty="0" smtClean="0"/>
              <a:t>...</a:t>
            </a:r>
          </a:p>
          <a:p>
            <a:r>
              <a:rPr lang="en-US" altLang="zh-TW" dirty="0" smtClean="0"/>
              <a:t>14. YA!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技術就算在任何地方都能解決問題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開心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所以負載平衡技術是一種可以來滿足大家的需求。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透過負載平衡功能，讓內部網路的對外鏈路，平均分配在各個鏈路，讓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所有客戶端感覺到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完整的使用到各個鏈路。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一般常見設備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思科路由器、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Ascenlink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、威創負載平衡器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zh-TW" altLang="zh-TW" dirty="0" smtClean="0"/>
              <a:t>不對等路徑度量負載平衡設備的公司，只有思科推出的路由器產品才有這項功能。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網路管理者</a:t>
            </a:r>
            <a:r>
              <a:rPr lang="zh-TW" altLang="zh-TW" dirty="0" smtClean="0"/>
              <a:t>必須對每台路由，逐一登入命令介面 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Command Line Interface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TW" altLang="zh-TW" dirty="0" smtClean="0"/>
              <a:t>設定與手動啟用不對等路徑度量負載平衡此項功能。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所以提供一個架構讓中小企業公司都適用，且</a:t>
            </a:r>
            <a:r>
              <a:rPr lang="zh-TW" altLang="en-US" dirty="0" smtClean="0"/>
              <a:t>降低平時管理網路環境所需的時間與減少人為出錯的機會。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網路管理者可自行定義自家網路環境，布局限在於軟硬體設備上。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提到現在的邊界路由器有兩個或兩個以上的網路介面時，使用默認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(Default)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的方式與其他的邊界路由器通訊，為了避免會一直使用在相同單一路徑上，於是作者提出了貪婪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(Greedy)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算法使用動態方式解決一直在相同單一路徑上問題，貪婪算法是只看眼前的路徑誰的成本低就往哪一條路徑走，在這一篇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作者提到使用的環境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link(s) cost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是相同的來做實驗測試。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 to h16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之間進行網路視訊與通話，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要到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h16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有多種路徑選擇，現在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發送出封包給上層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S1(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有四條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路徑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，然後會判斷目前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流量路徑誰為最忙碌，誰最為輕鬆，必須把每個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都算出來，使用公式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的結果來選擇最輕路徑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(lightest path)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，進行通訊。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傳統 </a:t>
            </a:r>
            <a:r>
              <a:rPr lang="en-US" altLang="zh-TW" dirty="0" smtClean="0"/>
              <a:t>TCP/IP </a:t>
            </a:r>
            <a:r>
              <a:rPr lang="zh-TW" altLang="en-US" dirty="0" smtClean="0"/>
              <a:t>網路通訊協定下，為了呈現各種網路協定，發送傳輸路徑</a:t>
            </a:r>
            <a:r>
              <a:rPr lang="en-US" altLang="zh-TW" dirty="0" smtClean="0"/>
              <a:t>(Data Path)</a:t>
            </a:r>
            <a:r>
              <a:rPr lang="zh-TW" altLang="en-US" dirty="0" smtClean="0"/>
              <a:t>由硬體路由器</a:t>
            </a:r>
            <a:r>
              <a:rPr lang="en-US" altLang="zh-TW" dirty="0" smtClean="0"/>
              <a:t>(Router)</a:t>
            </a:r>
            <a:r>
              <a:rPr lang="zh-TW" altLang="en-US" dirty="0" smtClean="0"/>
              <a:t>決定，封包需要經過不停的拆裝和重組，在這樣情況下無法有效發揮網路頻寬。</a:t>
            </a:r>
            <a:endParaRPr lang="en-US" altLang="zh-TW" dirty="0" smtClean="0"/>
          </a:p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具體實現 </a:t>
            </a:r>
            <a:r>
              <a:rPr lang="en-US" altLang="zh-TW" dirty="0" smtClean="0"/>
              <a:t>SDN </a:t>
            </a:r>
            <a:r>
              <a:rPr lang="zh-TW" altLang="en-US" dirty="0" smtClean="0"/>
              <a:t>架構技術，</a:t>
            </a:r>
            <a:r>
              <a:rPr lang="en-US" altLang="zh-TW" dirty="0" smtClean="0"/>
              <a:t>SDN </a:t>
            </a:r>
            <a:r>
              <a:rPr lang="zh-TW" altLang="en-US" dirty="0" smtClean="0"/>
              <a:t>是由美國史丹佛大學 </a:t>
            </a:r>
            <a:r>
              <a:rPr lang="en-US" altLang="zh-TW" dirty="0" smtClean="0"/>
              <a:t>Clean State </a:t>
            </a:r>
            <a:r>
              <a:rPr lang="zh-TW" altLang="en-US" dirty="0" smtClean="0"/>
              <a:t>提出 ，把路由器的控制平面</a:t>
            </a:r>
            <a:r>
              <a:rPr lang="en-US" altLang="zh-TW" dirty="0" smtClean="0"/>
              <a:t>(control plane) </a:t>
            </a:r>
            <a:r>
              <a:rPr lang="zh-TW" altLang="en-US" dirty="0" smtClean="0"/>
              <a:t>從資料平面（</a:t>
            </a:r>
            <a:r>
              <a:rPr lang="en-US" altLang="zh-TW" dirty="0" smtClean="0"/>
              <a:t>data plane</a:t>
            </a:r>
            <a:r>
              <a:rPr lang="zh-TW" altLang="en-US" dirty="0" smtClean="0"/>
              <a:t>）中分離出來，以軟體方式實做。這個架構可以讓網路管理人員，在不更動硬體裝置的前提下，以中央控制方式，用程式重新規劃網路，為控制網路流量提供了新的方法，也提供了核心網路及應用創新的良好平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網路環境包含三個主要部份：</a:t>
            </a:r>
            <a:r>
              <a:rPr lang="en-US" altLang="zh-TW" dirty="0" smtClean="0"/>
              <a:t>1. </a:t>
            </a:r>
            <a:r>
              <a:rPr lang="zh-TW" altLang="en-US" dirty="0" smtClean="0"/>
              <a:t>定義網路封包傳輸路徑的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路由表（</a:t>
            </a:r>
            <a:r>
              <a:rPr lang="en-US" altLang="zh-TW" dirty="0" smtClean="0"/>
              <a:t>Flow Table</a:t>
            </a:r>
            <a:r>
              <a:rPr lang="zh-TW" altLang="en-US" dirty="0" smtClean="0"/>
              <a:t>）；</a:t>
            </a:r>
            <a:r>
              <a:rPr lang="en-US" altLang="zh-TW" dirty="0" smtClean="0"/>
              <a:t>2. </a:t>
            </a:r>
            <a:r>
              <a:rPr lang="zh-TW" altLang="en-US" dirty="0" smtClean="0"/>
              <a:t>決定網路封包流向的控制器（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）；</a:t>
            </a:r>
            <a:r>
              <a:rPr lang="en-US" altLang="zh-TW" dirty="0" smtClean="0"/>
              <a:t>3. </a:t>
            </a:r>
            <a:r>
              <a:rPr lang="zh-TW" altLang="en-US" dirty="0" smtClean="0"/>
              <a:t>傳輸溝通用的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協定（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Protocol</a:t>
            </a:r>
            <a:r>
              <a:rPr lang="zh-TW" altLang="en-US" dirty="0" smtClean="0"/>
              <a:t>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系統中主要包括了五個組成要件，第一個是建立控制核心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，用來與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建立連線通道並進行控制；第二個是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，用來管理內部使用者對外網路出入的介面；第三個是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SAPIDO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，負責作為連接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3G/Wi-Fi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；第四個是一台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，負責連接底下所有不同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電腦；第五個是使用者電腦，扮演著客戶端的需求。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第一個封包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第二個封包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8" name="內容版面配置區 7" descr="架構v9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6492939" cy="5661248"/>
          </a:xfrm>
        </p:spPr>
      </p:pic>
      <p:pic>
        <p:nvPicPr>
          <p:cNvPr id="9" name="圖片 8" descr="架構v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8" y="0"/>
            <a:ext cx="8231444" cy="6858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648866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[10][11]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內容版面配置區 8" descr="流程v8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R1→Controller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內容版面配置區 7" descr="流程v8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7" name="內容版面配置區 6" descr="load_balancev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5572790" cy="54026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Controller→R1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內容版面配置區 9" descr="流程v8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R1→SAPIDO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內容版面配置區 9" descr="流程v8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內容版面配置區 8" descr="流程v8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R1→SAPIDO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內容版面配置區 9" descr="流程v8-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124744"/>
            <a:ext cx="44429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9552" y="15567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988840"/>
          <a:ext cx="7704856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304256"/>
                <a:gridCol w="4608512"/>
              </a:tblGrid>
              <a:tr h="32932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eth_type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=0x0800,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=3261,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=00:d0:41:cb:7b:e9,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Output:3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硬體規格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Controller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3.6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v1.3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R1(Chunghwa)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OpenvSwitch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1.11.0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SAPIDO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10/100 Mbps (MB-1112)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Ver2.0.28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Switch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pic>
        <p:nvPicPr>
          <p:cNvPr id="6" name="內容版面配置區 5" descr="oral-研究背景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737913" cy="54726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en-US" altLang="zh-TW" dirty="0" smtClean="0"/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Throughput(MRTG)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loss rate(ping)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效能實驗架構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962400"/>
            <a:ext cx="9067800" cy="2895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實驗架構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Server : FreeBSD 9.0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Two SAPIDO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(cont.)-Throughput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縱軸：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Throughput(Bytes)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橫軸：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Time(sec)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藍色：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1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藍色：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(cont.)-Packet loss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縱軸：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loss rate(%)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橫軸：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Size(bytes)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紅色：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1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藍色：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2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/>
              <a:t>實作出一個具有動態路由負載平衡功能，提供在中小企業都能使用的網路環境下。</a:t>
            </a:r>
            <a:endParaRPr lang="en-US" altLang="zh-TW" dirty="0" smtClean="0"/>
          </a:p>
          <a:p>
            <a:r>
              <a:rPr lang="zh-TW" altLang="en-US" dirty="0" smtClean="0"/>
              <a:t>優點：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低成本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可彈性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R2</a:t>
            </a:r>
            <a:r>
              <a:rPr lang="zh-TW" altLang="en-US" dirty="0" smtClean="0"/>
              <a:t> 中間多加一條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zh-TW" altLang="en-US" dirty="0" smtClean="0"/>
              <a:t>，如果判斷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en-US" altLang="zh-TW" dirty="0" smtClean="0"/>
              <a:t> </a:t>
            </a:r>
            <a:r>
              <a:rPr lang="zh-TW" altLang="en-US" dirty="0" smtClean="0"/>
              <a:t>這個路由器對外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Link(s)</a:t>
            </a:r>
            <a:r>
              <a:rPr lang="en-US" altLang="zh-TW" dirty="0" smtClean="0"/>
              <a:t> </a:t>
            </a:r>
            <a:r>
              <a:rPr lang="zh-TW" altLang="en-US" dirty="0" smtClean="0"/>
              <a:t>超過一定的流量時，可以將部分封包導向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en-US" altLang="zh-TW" dirty="0" smtClean="0"/>
              <a:t> </a:t>
            </a:r>
            <a:r>
              <a:rPr lang="zh-TW" altLang="en-US" dirty="0" smtClean="0"/>
              <a:t>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Link(s)</a:t>
            </a:r>
            <a:r>
              <a:rPr lang="zh-TW" altLang="en-US" dirty="0" smtClean="0"/>
              <a:t>上，繼續運作。 </a:t>
            </a:r>
            <a:endParaRPr lang="en-US" altLang="zh-TW" dirty="0" smtClean="0"/>
          </a:p>
          <a:p>
            <a:r>
              <a:rPr lang="zh-TW" altLang="en-US" dirty="0" smtClean="0"/>
              <a:t>新增多個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Controller </a:t>
            </a:r>
            <a:r>
              <a:rPr lang="zh-TW" altLang="en-US" dirty="0" smtClean="0"/>
              <a:t>來處理，減輕單個的負擔過重。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[1] Internet Draft, J.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Abley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B. Black, and V. Gill,” Goals for IPv6 Site-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Architectures”, June 13, 2003. 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zh-TW" sz="1400" dirty="0" smtClean="0"/>
              <a:t> D. </a:t>
            </a:r>
            <a:r>
              <a:rPr lang="en-US" altLang="zh-TW" sz="1400" dirty="0" err="1" smtClean="0"/>
              <a:t>Thaler</a:t>
            </a:r>
            <a:r>
              <a:rPr lang="en-US" altLang="zh-TW" sz="1400" dirty="0" smtClean="0"/>
              <a:t>, C. </a:t>
            </a:r>
            <a:r>
              <a:rPr lang="en-US" altLang="zh-TW" sz="1400" dirty="0" err="1" smtClean="0"/>
              <a:t>Hopps,”Multipath</a:t>
            </a:r>
            <a:r>
              <a:rPr lang="en-US" altLang="zh-TW" sz="1400" dirty="0" smtClean="0"/>
              <a:t> Issues in </a:t>
            </a:r>
            <a:r>
              <a:rPr lang="en-US" altLang="zh-TW" sz="1400" dirty="0" err="1" smtClean="0"/>
              <a:t>Unicast</a:t>
            </a:r>
            <a:r>
              <a:rPr lang="en-US" altLang="zh-TW" sz="1400" dirty="0" smtClean="0"/>
              <a:t> and Multicast Next-Hop Selection” RFC 2991, Nov. 2000</a:t>
            </a:r>
            <a:endParaRPr lang="en-US" altLang="zh-TW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zh-TW" sz="1400" dirty="0" smtClean="0"/>
              <a:t> Unequal Cost Path Load Balancing ,[ http://www.cisco.com/c/en/us/support/docs/ip/enhanced-interior-gateway-routing-protocol-eigrp/13677-19.html#topic1]</a:t>
            </a:r>
            <a:endParaRPr lang="en-US" altLang="zh-TW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[4] A.S.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“Load Balancing Inbound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Stub Autonomous Systems,” Jan. 2009.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[5] A.S.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“Distributed Route Control Schemes to Load Balance Incoming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Stub Networks,” Jan. 2010.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[6] H. Long, Y.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F. Tang, “LABERIO: Dynamic load-balanced routing in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-enabled networks,” Mar. 2013.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[7]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Rubio-Loyola J,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Galis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Astorga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Serrat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Lefevre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L, Fischer A, et al. Scalable service deployment on software-defined networks. IEEE Communications Magazine, 2011; 49(12):84-93.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[8] N,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McKeown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T. Anderson, H,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Balakrishnan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Parulkar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, L. Peterson, J. Rexford, ”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: Enabling Innovation in Campus Networks” ,Mar. 14, 2008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[9]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Speciﬁcation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Version 1.3.0, [https://www.opennetworking.org/images/stories/downloads/sdn-resources/onf-specifications/openflow/openflow-spec-v1.3.0.pdf ]</a:t>
            </a:r>
            <a:endParaRPr lang="en-US" altLang="zh-TW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vSwitch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[http://openvswitch.org/]</a:t>
            </a:r>
          </a:p>
          <a:p>
            <a:pPr>
              <a:buNone/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[11] RYU, [http://osrg.github.io/ryu/]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功能介紹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Controller-to-switch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Features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一開始與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建立連線時，會交換如支援版本、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Spanning Tree protocol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STP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）啟用、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table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內容等資訊。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Modify-State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此訊息主要功能就是讓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能夠新增、修改或刪除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table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內的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entries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Packet-out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將封包藉由此訊息轉送至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，並且讓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依照訊息內的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欄位處理封包的去向。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PortStatsRequest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port stats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switch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FlowStatsRequest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flow stats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switch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功能介紹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Asynchronous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Packet-in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會將收到的封包包上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的標頭，並轉送給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。此封包只有在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欄位被設定成轉送封包給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或是封包比對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entry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時沒有成供比對到才會產生。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PortStatsReply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port statistics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訊息回應轉至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controller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FlowStatsReply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將各自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flow statistics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訊息回應轉至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controller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(Load Balance)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一種經常來解決鏈路負載過重的方法。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一般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常見設備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思科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(Cisco Router)</a:t>
            </a:r>
          </a:p>
          <a:p>
            <a:pPr lvl="2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Ascenlink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zh-TW" altLang="en-US" dirty="0" smtClean="0"/>
              <a:t>威</a:t>
            </a:r>
            <a:r>
              <a:rPr lang="zh-TW" altLang="en-US" dirty="0" smtClean="0"/>
              <a:t>創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Fiberlogic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功能介紹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Symmetric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Hello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當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被設定要連線的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資訊但還沒有與之建立連線時，隔一段時間就送出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Hello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，此訊息為建立連線的觸發訊息，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收到此訊息後才會開始發出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Feature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Echo/Reply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此訊息會讓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與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在固定時間內彼此交換訊息，以確定雙方的連線仍然有效。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1122-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(cont.)- Storyboard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0" y="2708920"/>
            <a:ext cx="914400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4653136"/>
            <a:ext cx="914400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563888" y="1124744"/>
            <a:ext cx="0" cy="5733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444208" y="1124744"/>
            <a:ext cx="0" cy="5733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347864" y="2564904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347864" y="4509120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347864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228184" y="249289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228184" y="4437112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28184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927976" y="249289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927976" y="4437112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927976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不</a:t>
            </a:r>
            <a:r>
              <a:rPr lang="zh-TW" altLang="zh-TW" dirty="0" smtClean="0"/>
              <a:t>對等路徑度量負載平衡</a:t>
            </a:r>
            <a:r>
              <a:rPr lang="zh-TW" altLang="zh-TW" dirty="0" smtClean="0"/>
              <a:t>設備</a:t>
            </a:r>
            <a:r>
              <a:rPr lang="zh-TW" altLang="en-US" dirty="0" smtClean="0"/>
              <a:t>為思科之首。</a:t>
            </a:r>
            <a:endParaRPr lang="en-US" altLang="zh-TW" dirty="0" smtClean="0"/>
          </a:p>
          <a:p>
            <a:r>
              <a:rPr lang="zh-TW" altLang="zh-TW" dirty="0" smtClean="0"/>
              <a:t>必須對每台路由，逐一登入命令介面 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Command Line Interface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TW" altLang="zh-TW" dirty="0" smtClean="0"/>
              <a:t>設定與手動啟用不對等路徑度量負載平衡此項功能。</a:t>
            </a:r>
            <a:endParaRPr lang="en-US" altLang="zh-TW" dirty="0" smtClean="0"/>
          </a:p>
          <a:p>
            <a:r>
              <a:rPr lang="zh-TW" altLang="en-US" dirty="0" smtClean="0"/>
              <a:t>提供</a:t>
            </a:r>
            <a:r>
              <a:rPr lang="zh-TW" altLang="en-US" dirty="0" smtClean="0"/>
              <a:t>一個架構讓中小企業公司都適用</a:t>
            </a:r>
            <a:r>
              <a:rPr lang="zh-TW" altLang="en-US" dirty="0" smtClean="0"/>
              <a:t>，</a:t>
            </a:r>
            <a:r>
              <a:rPr lang="zh-TW" altLang="en-US" dirty="0"/>
              <a:t>並減少人為出錯的機會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網路管理者可自行定義自家網路環境，布局限在於軟硬體設備上。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內送流量備援容錯機制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[1]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冗餘備援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(Redundant Link)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負載平衡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(Load Balance)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策略路由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(Policy Routing)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頻寬聚集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(Bandwidth Aggregation)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EIGRP (Enhanced Interior Gateway Routing Protocol)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等價多路徑路由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(Equal Cost Multipath Routing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ECMP) [2]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不對等路徑度量負載平衡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(Unequal Cost Path Load Balancing) 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7" descr="2014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6049430" cy="4612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[4][5]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pic>
        <p:nvPicPr>
          <p:cNvPr id="7" name="內容版面配置區 6" descr="20140522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0830" y="1700808"/>
            <a:ext cx="6861570" cy="454968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[8][9]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35335</TotalTime>
  <Words>2770</Words>
  <Application>Microsoft Office PowerPoint</Application>
  <PresentationFormat>如螢幕大小 (4:3)</PresentationFormat>
  <Paragraphs>326</Paragraphs>
  <Slides>31</Slides>
  <Notes>24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 The Implementation and Analysis of OpenFlow-based Bandwidth Aggregation Routers in Heterogeneous Networks </vt:lpstr>
      <vt:lpstr>研究背景</vt:lpstr>
      <vt:lpstr>研究背景(Cont.)</vt:lpstr>
      <vt:lpstr>研究動機</vt:lpstr>
      <vt:lpstr>背景知識</vt:lpstr>
      <vt:lpstr>相關研究- Distributed Route Control  to Load Balance </vt:lpstr>
      <vt:lpstr>相關研究 -Dynamic load-balanced routing in OpenFlow-enabled networks</vt:lpstr>
      <vt:lpstr>Software Defined Networking  (SDN)</vt:lpstr>
      <vt:lpstr>OpenFlow 網路架構</vt:lpstr>
      <vt:lpstr>網路拓撲架構圖</vt:lpstr>
      <vt:lpstr>系統實作-環境</vt:lpstr>
      <vt:lpstr>系統實作(cont.)-環境</vt:lpstr>
      <vt:lpstr>系統實作(cont.)-Load Balance 演算法</vt:lpstr>
      <vt:lpstr>系統實作(cont.)-環境</vt:lpstr>
      <vt:lpstr>系統實作(cont.)-環境</vt:lpstr>
      <vt:lpstr>系統實作(cont.)-環境</vt:lpstr>
      <vt:lpstr>系統實作(cont.)-環境</vt:lpstr>
      <vt:lpstr>系統實作(cont.)- Flow tables</vt:lpstr>
      <vt:lpstr>系統實作(cont.)-硬體規格</vt:lpstr>
      <vt:lpstr>效能量測</vt:lpstr>
      <vt:lpstr>效能量測(cont.)-實驗架構</vt:lpstr>
      <vt:lpstr>效能量測(cont.)-Throughput</vt:lpstr>
      <vt:lpstr>效能量測(cont.)-Packet loss rate</vt:lpstr>
      <vt:lpstr>結論</vt:lpstr>
      <vt:lpstr>未來展望</vt:lpstr>
      <vt:lpstr>參考文獻</vt:lpstr>
      <vt:lpstr>Demonstration</vt:lpstr>
      <vt:lpstr>系統實作-OpenFlow 功能介紹</vt:lpstr>
      <vt:lpstr>系統實作-OpenFlow 功能介紹(Cont.)</vt:lpstr>
      <vt:lpstr>系統實作-OpenFlow 功能介紹(Cont.)</vt:lpstr>
      <vt:lpstr>研究背景(cont.)- Storyboard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939</cp:revision>
  <dcterms:created xsi:type="dcterms:W3CDTF">2014-03-29T00:46:19Z</dcterms:created>
  <dcterms:modified xsi:type="dcterms:W3CDTF">2014-12-24T14:29:10Z</dcterms:modified>
</cp:coreProperties>
</file>